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0" r:id="rId1"/>
  </p:sldMasterIdLst>
  <p:notesMasterIdLst>
    <p:notesMasterId r:id="rId41"/>
  </p:notesMasterIdLst>
  <p:sldIdLst>
    <p:sldId id="259" r:id="rId2"/>
    <p:sldId id="294" r:id="rId3"/>
    <p:sldId id="261" r:id="rId4"/>
    <p:sldId id="297" r:id="rId5"/>
    <p:sldId id="296" r:id="rId6"/>
    <p:sldId id="262" r:id="rId7"/>
    <p:sldId id="256" r:id="rId8"/>
    <p:sldId id="260" r:id="rId9"/>
    <p:sldId id="263" r:id="rId10"/>
    <p:sldId id="265" r:id="rId11"/>
    <p:sldId id="266" r:id="rId12"/>
    <p:sldId id="264" r:id="rId13"/>
    <p:sldId id="267" r:id="rId14"/>
    <p:sldId id="268" r:id="rId15"/>
    <p:sldId id="257" r:id="rId16"/>
    <p:sldId id="286" r:id="rId17"/>
    <p:sldId id="298" r:id="rId18"/>
    <p:sldId id="299" r:id="rId19"/>
    <p:sldId id="292" r:id="rId20"/>
    <p:sldId id="288" r:id="rId21"/>
    <p:sldId id="269" r:id="rId22"/>
    <p:sldId id="293" r:id="rId23"/>
    <p:sldId id="289" r:id="rId24"/>
    <p:sldId id="272" r:id="rId25"/>
    <p:sldId id="273" r:id="rId26"/>
    <p:sldId id="290" r:id="rId27"/>
    <p:sldId id="277" r:id="rId28"/>
    <p:sldId id="276" r:id="rId29"/>
    <p:sldId id="274" r:id="rId30"/>
    <p:sldId id="279" r:id="rId31"/>
    <p:sldId id="278" r:id="rId32"/>
    <p:sldId id="283" r:id="rId33"/>
    <p:sldId id="282" r:id="rId34"/>
    <p:sldId id="275" r:id="rId35"/>
    <p:sldId id="280" r:id="rId36"/>
    <p:sldId id="281" r:id="rId37"/>
    <p:sldId id="295" r:id="rId38"/>
    <p:sldId id="291" r:id="rId39"/>
    <p:sldId id="285" r:id="rId40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ofX+KbiZZDMmakHeW58tbg==" hashData="WC1227HClWgKg64SWsgF1VDg+owmRiIdvgeC1pc00MnHQDF3N9b7bhow1aRS2afQFrfg1bEC0+ZWkPCaTxTBkA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DFBAF"/>
    <a:srgbClr val="FFFFC1"/>
    <a:srgbClr val="99FF33"/>
    <a:srgbClr val="CCFF33"/>
    <a:srgbClr val="FFFF00"/>
    <a:srgbClr val="CC00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0" autoAdjust="0"/>
    <p:restoredTop sz="99637" autoAdjust="0"/>
  </p:normalViewPr>
  <p:slideViewPr>
    <p:cSldViewPr>
      <p:cViewPr varScale="1">
        <p:scale>
          <a:sx n="103" d="100"/>
          <a:sy n="103" d="100"/>
        </p:scale>
        <p:origin x="85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84"/>
    </p:cViewPr>
  </p:sorterViewPr>
  <p:notesViewPr>
    <p:cSldViewPr>
      <p:cViewPr varScale="1">
        <p:scale>
          <a:sx n="53" d="100"/>
          <a:sy n="53" d="100"/>
        </p:scale>
        <p:origin x="-187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1.emf"/><Relationship Id="rId1" Type="http://schemas.openxmlformats.org/officeDocument/2006/relationships/image" Target="../media/image8.emf"/><Relationship Id="rId4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8.emf"/><Relationship Id="rId5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13" Type="http://schemas.openxmlformats.org/officeDocument/2006/relationships/image" Target="../media/image31.emf"/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12" Type="http://schemas.openxmlformats.org/officeDocument/2006/relationships/image" Target="../media/image3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6" Type="http://schemas.openxmlformats.org/officeDocument/2006/relationships/image" Target="../media/image46.emf"/><Relationship Id="rId11" Type="http://schemas.openxmlformats.org/officeDocument/2006/relationships/image" Target="../media/image27.emf"/><Relationship Id="rId5" Type="http://schemas.openxmlformats.org/officeDocument/2006/relationships/image" Target="../media/image45.emf"/><Relationship Id="rId10" Type="http://schemas.openxmlformats.org/officeDocument/2006/relationships/image" Target="../media/image30.emf"/><Relationship Id="rId4" Type="http://schemas.openxmlformats.org/officeDocument/2006/relationships/image" Target="../media/image44.emf"/><Relationship Id="rId9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7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39591D8-21E3-49D1-99CE-ED472BB4B5C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14DC311-CA39-4117-8603-045E88CBC73E}" type="slidenum">
              <a:rPr lang="de-DE" altLang="de-DE" smtClean="0"/>
              <a:pPr>
                <a:spcBef>
                  <a:spcPct val="0"/>
                </a:spcBef>
              </a:pPr>
              <a:t>24</a:t>
            </a:fld>
            <a:endParaRPr lang="de-DE" altLang="de-DE" smtClean="0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516563"/>
            <a:ext cx="2252663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6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921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317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829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798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780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453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478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9213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13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90005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51334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263" y="6053138"/>
            <a:ext cx="13858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5.bin"/><Relationship Id="rId3" Type="http://schemas.openxmlformats.org/officeDocument/2006/relationships/image" Target="../media/image13.jpeg"/><Relationship Id="rId7" Type="http://schemas.openxmlformats.org/officeDocument/2006/relationships/image" Target="../media/image9.emf"/><Relationship Id="rId12" Type="http://schemas.openxmlformats.org/officeDocument/2006/relationships/image" Target="../media/image1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8.emf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emf"/><Relationship Id="rId1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12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11" Type="http://schemas.openxmlformats.org/officeDocument/2006/relationships/image" Target="../media/image14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9.jpeg"/><Relationship Id="rId4" Type="http://schemas.openxmlformats.org/officeDocument/2006/relationships/image" Target="../media/image8.emf"/><Relationship Id="rId9" Type="http://schemas.openxmlformats.org/officeDocument/2006/relationships/image" Target="../media/image13.jpeg"/><Relationship Id="rId14" Type="http://schemas.openxmlformats.org/officeDocument/2006/relationships/oleObject" Target="../embeddings/oleObject1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1.jpe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24.jpeg"/><Relationship Id="rId7" Type="http://schemas.openxmlformats.org/officeDocument/2006/relationships/image" Target="../media/image14.png"/><Relationship Id="rId12" Type="http://schemas.openxmlformats.org/officeDocument/2006/relationships/image" Target="../media/image13.jpeg"/><Relationship Id="rId17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7.bin"/><Relationship Id="rId20" Type="http://schemas.openxmlformats.org/officeDocument/2006/relationships/image" Target="../media/image23.jpeg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11" Type="http://schemas.openxmlformats.org/officeDocument/2006/relationships/image" Target="../media/image11.em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6.bin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22.jpeg"/><Relationship Id="rId4" Type="http://schemas.openxmlformats.org/officeDocument/2006/relationships/image" Target="../media/image19.jpeg"/><Relationship Id="rId9" Type="http://schemas.openxmlformats.org/officeDocument/2006/relationships/image" Target="../media/image10.emf"/><Relationship Id="rId14" Type="http://schemas.openxmlformats.org/officeDocument/2006/relationships/image" Target="../media/image12.emf"/><Relationship Id="rId22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oleObject" Target="../embeddings/oleObject22.bin"/><Relationship Id="rId18" Type="http://schemas.openxmlformats.org/officeDocument/2006/relationships/oleObject" Target="../embeddings/oleObject25.bin"/><Relationship Id="rId3" Type="http://schemas.openxmlformats.org/officeDocument/2006/relationships/image" Target="../media/image19.jpeg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30.emf"/><Relationship Id="rId17" Type="http://schemas.openxmlformats.org/officeDocument/2006/relationships/image" Target="../media/image32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4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e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29.emf"/><Relationship Id="rId19" Type="http://schemas.openxmlformats.org/officeDocument/2006/relationships/image" Target="../media/image33.emf"/><Relationship Id="rId4" Type="http://schemas.openxmlformats.org/officeDocument/2006/relationships/image" Target="../media/image34.jpeg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3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47.emf"/><Relationship Id="rId26" Type="http://schemas.openxmlformats.org/officeDocument/2006/relationships/image" Target="../media/image27.emf"/><Relationship Id="rId3" Type="http://schemas.openxmlformats.org/officeDocument/2006/relationships/image" Target="../media/image19.jpeg"/><Relationship Id="rId21" Type="http://schemas.openxmlformats.org/officeDocument/2006/relationships/oleObject" Target="../embeddings/oleObject34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44.emf"/><Relationship Id="rId17" Type="http://schemas.openxmlformats.org/officeDocument/2006/relationships/oleObject" Target="../embeddings/oleObject32.bin"/><Relationship Id="rId25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6.emf"/><Relationship Id="rId20" Type="http://schemas.openxmlformats.org/officeDocument/2006/relationships/image" Target="../media/image48.emf"/><Relationship Id="rId29" Type="http://schemas.openxmlformats.org/officeDocument/2006/relationships/oleObject" Target="../embeddings/oleObject38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41.emf"/><Relationship Id="rId11" Type="http://schemas.openxmlformats.org/officeDocument/2006/relationships/oleObject" Target="../embeddings/oleObject29.bin"/><Relationship Id="rId24" Type="http://schemas.openxmlformats.org/officeDocument/2006/relationships/image" Target="../media/image30.emf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5.bin"/><Relationship Id="rId28" Type="http://schemas.openxmlformats.org/officeDocument/2006/relationships/image" Target="../media/image33.emf"/><Relationship Id="rId10" Type="http://schemas.openxmlformats.org/officeDocument/2006/relationships/image" Target="../media/image43.emf"/><Relationship Id="rId19" Type="http://schemas.openxmlformats.org/officeDocument/2006/relationships/oleObject" Target="../embeddings/oleObject33.bin"/><Relationship Id="rId31" Type="http://schemas.openxmlformats.org/officeDocument/2006/relationships/oleObject" Target="../embeddings/oleObject39.bin"/><Relationship Id="rId4" Type="http://schemas.openxmlformats.org/officeDocument/2006/relationships/image" Target="../media/image49.png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45.emf"/><Relationship Id="rId22" Type="http://schemas.openxmlformats.org/officeDocument/2006/relationships/image" Target="../media/image32.emf"/><Relationship Id="rId27" Type="http://schemas.openxmlformats.org/officeDocument/2006/relationships/oleObject" Target="../embeddings/oleObject37.bin"/><Relationship Id="rId30" Type="http://schemas.openxmlformats.org/officeDocument/2006/relationships/image" Target="../media/image3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357188" y="790575"/>
            <a:ext cx="8497887" cy="13684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de-DE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Feuerwehr – Leistungsabzeichen</a:t>
            </a:r>
            <a:r>
              <a:rPr lang="de-DE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de-DE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de-DE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in Baden - Württemberg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95288" y="2636838"/>
            <a:ext cx="8280400" cy="18002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de-DE" sz="2400" smtClean="0">
                <a:latin typeface="Arial" charset="0"/>
              </a:rPr>
              <a:t>Durchführung des Löscheinsatzes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de-DE" sz="2400" smtClean="0">
                <a:latin typeface="Arial" charset="0"/>
              </a:rPr>
              <a:t>in der Leistungsstufe „Bronze“, „Silber“ und „Gold“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de-DE" sz="2400" smtClean="0">
                <a:latin typeface="Arial" charset="0"/>
              </a:rPr>
              <a:t>- Hilfeleistungseinsatz -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de-DE" sz="2400" smtClean="0">
                <a:latin typeface="Arial" charset="0"/>
              </a:rPr>
              <a:t>- alternativer Hilfeleistungseinsatz -</a:t>
            </a:r>
            <a:endParaRPr lang="de-DE" sz="2000" b="1" smtClean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7632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Überprüfung der persönlichen Ausrüstung und der feuerwehrtechnischen Beladung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042988" y="1611313"/>
            <a:ext cx="6985000" cy="889000"/>
            <a:chOff x="657" y="1095"/>
            <a:chExt cx="4400" cy="560"/>
          </a:xfrm>
        </p:grpSpPr>
        <p:sp>
          <p:nvSpPr>
            <p:cNvPr id="13319" name="Text Box 5"/>
            <p:cNvSpPr txBox="1">
              <a:spLocks noChangeArrowheads="1"/>
            </p:cNvSpPr>
            <p:nvPr/>
          </p:nvSpPr>
          <p:spPr bwMode="auto">
            <a:xfrm>
              <a:off x="657" y="1367"/>
              <a:ext cx="440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400">
                  <a:solidFill>
                    <a:srgbClr val="CC0000"/>
                  </a:solidFill>
                  <a:latin typeface="Arial" panose="020B0604020202020204" pitchFamily="34" charset="0"/>
                  <a:sym typeface="Wingdings" panose="05000000000000000000" pitchFamily="2" charset="2"/>
                </a:rPr>
                <a:t></a:t>
              </a:r>
              <a:r>
                <a:rPr lang="de-DE" altLang="de-DE">
                  <a:latin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de-DE" altLang="de-DE" sz="2400">
                  <a:sym typeface="Wingdings" panose="05000000000000000000" pitchFamily="2" charset="2"/>
                </a:rPr>
                <a:t>durch Mitglieder der Schiedsrichterkommission</a:t>
              </a:r>
            </a:p>
          </p:txBody>
        </p:sp>
        <p:sp>
          <p:nvSpPr>
            <p:cNvPr id="13320" name="Text Box 10"/>
            <p:cNvSpPr txBox="1">
              <a:spLocks noChangeArrowheads="1"/>
            </p:cNvSpPr>
            <p:nvPr/>
          </p:nvSpPr>
          <p:spPr bwMode="auto">
            <a:xfrm>
              <a:off x="703" y="1095"/>
              <a:ext cx="77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400" b="1">
                  <a:latin typeface="Arial" panose="020B0604020202020204" pitchFamily="34" charset="0"/>
                </a:rPr>
                <a:t>Bronze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042988" y="3141663"/>
            <a:ext cx="12739687" cy="1619250"/>
            <a:chOff x="657" y="1979"/>
            <a:chExt cx="8025" cy="1020"/>
          </a:xfrm>
        </p:grpSpPr>
        <p:sp>
          <p:nvSpPr>
            <p:cNvPr id="13317" name="Text Box 13"/>
            <p:cNvSpPr txBox="1">
              <a:spLocks noChangeArrowheads="1"/>
            </p:cNvSpPr>
            <p:nvPr/>
          </p:nvSpPr>
          <p:spPr bwMode="auto">
            <a:xfrm>
              <a:off x="657" y="2251"/>
              <a:ext cx="8025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r>
                <a:rPr lang="de-DE" altLang="de-DE" sz="2400">
                  <a:solidFill>
                    <a:srgbClr val="CC0000"/>
                  </a:solidFill>
                  <a:latin typeface="Arial" panose="020B0604020202020204" pitchFamily="34" charset="0"/>
                  <a:sym typeface="Wingdings" panose="05000000000000000000" pitchFamily="2" charset="2"/>
                </a:rPr>
                <a:t></a:t>
              </a:r>
              <a:r>
                <a:rPr lang="de-DE" altLang="de-DE">
                  <a:latin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de-DE" altLang="de-DE" sz="2400">
                  <a:sym typeface="Wingdings" panose="05000000000000000000" pitchFamily="2" charset="2"/>
                </a:rPr>
                <a:t>durch Mitglieder der Schiedsrichterkommission</a:t>
              </a:r>
            </a:p>
            <a:p>
              <a:pPr eaLnBrk="1" hangingPunct="1"/>
              <a:r>
                <a:rPr lang="de-DE" altLang="de-DE" sz="2400">
                  <a:solidFill>
                    <a:srgbClr val="CC0000"/>
                  </a:solidFill>
                  <a:sym typeface="Wingdings" panose="05000000000000000000" pitchFamily="2" charset="2"/>
                </a:rPr>
                <a:t></a:t>
              </a:r>
              <a:r>
                <a:rPr lang="de-DE" altLang="de-DE" sz="2400">
                  <a:sym typeface="Wingdings" panose="05000000000000000000" pitchFamily="2" charset="2"/>
                </a:rPr>
                <a:t> Hochdruckdichtprüfung an den Atemschutzgeräten </a:t>
              </a:r>
              <a:br>
                <a:rPr lang="de-DE" altLang="de-DE" sz="2400">
                  <a:sym typeface="Wingdings" panose="05000000000000000000" pitchFamily="2" charset="2"/>
                </a:rPr>
              </a:br>
              <a:r>
                <a:rPr lang="de-DE" altLang="de-DE" sz="2400">
                  <a:sym typeface="Wingdings" panose="05000000000000000000" pitchFamily="2" charset="2"/>
                </a:rPr>
                <a:t>    durch Mitglieder der Schiedsrichterkommission</a:t>
              </a:r>
            </a:p>
          </p:txBody>
        </p:sp>
        <p:sp>
          <p:nvSpPr>
            <p:cNvPr id="13318" name="Text Box 14"/>
            <p:cNvSpPr txBox="1">
              <a:spLocks noChangeArrowheads="1"/>
            </p:cNvSpPr>
            <p:nvPr/>
          </p:nvSpPr>
          <p:spPr bwMode="auto">
            <a:xfrm>
              <a:off x="707" y="1979"/>
              <a:ext cx="14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400" b="1">
                  <a:latin typeface="Arial" panose="020B0604020202020204" pitchFamily="34" charset="0"/>
                </a:rPr>
                <a:t>Silber /Gold</a:t>
              </a:r>
            </a:p>
          </p:txBody>
        </p:sp>
      </p:grp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684213" y="549275"/>
            <a:ext cx="712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Löscheinsatz - Auslosung der Funktionen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11188" y="1438275"/>
            <a:ext cx="7921625" cy="1436688"/>
            <a:chOff x="657" y="775"/>
            <a:chExt cx="4400" cy="905"/>
          </a:xfrm>
        </p:grpSpPr>
        <p:sp>
          <p:nvSpPr>
            <p:cNvPr id="14343" name="Text Box 8"/>
            <p:cNvSpPr txBox="1">
              <a:spLocks noChangeArrowheads="1"/>
            </p:cNvSpPr>
            <p:nvPr/>
          </p:nvSpPr>
          <p:spPr bwMode="auto">
            <a:xfrm>
              <a:off x="657" y="1047"/>
              <a:ext cx="4400" cy="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r>
                <a:rPr lang="de-DE" altLang="de-DE" sz="2400">
                  <a:solidFill>
                    <a:srgbClr val="CC0000"/>
                  </a:solidFill>
                  <a:latin typeface="Arial" panose="020B0604020202020204" pitchFamily="34" charset="0"/>
                  <a:sym typeface="Wingdings" panose="05000000000000000000" pitchFamily="2" charset="2"/>
                </a:rPr>
                <a:t></a:t>
              </a:r>
              <a:r>
                <a:rPr lang="de-DE" altLang="de-DE">
                  <a:latin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de-DE" altLang="de-DE" sz="2400">
                  <a:sym typeface="Wingdings" panose="05000000000000000000" pitchFamily="2" charset="2"/>
                </a:rPr>
                <a:t>Funktion Gruppenführer und Maschinist sind bestimmt</a:t>
              </a:r>
            </a:p>
            <a:p>
              <a:pPr eaLnBrk="1" hangingPunct="1"/>
              <a:endParaRPr lang="de-DE" altLang="de-DE" sz="1200">
                <a:sym typeface="Wingdings" panose="05000000000000000000" pitchFamily="2" charset="2"/>
              </a:endParaRPr>
            </a:p>
            <a:p>
              <a:pPr eaLnBrk="1" hangingPunct="1"/>
              <a:r>
                <a:rPr lang="de-DE" altLang="de-DE" sz="2400">
                  <a:solidFill>
                    <a:srgbClr val="CC0000"/>
                  </a:solidFill>
                  <a:sym typeface="Wingdings" panose="05000000000000000000" pitchFamily="2" charset="2"/>
                </a:rPr>
                <a:t> </a:t>
              </a:r>
              <a:r>
                <a:rPr lang="de-DE" altLang="de-DE" sz="2400">
                  <a:sym typeface="Wingdings" panose="05000000000000000000" pitchFamily="2" charset="2"/>
                </a:rPr>
                <a:t>restliche Gruppenmitglieder losen ihre Funktion</a:t>
              </a:r>
            </a:p>
          </p:txBody>
        </p:sp>
        <p:sp>
          <p:nvSpPr>
            <p:cNvPr id="14344" name="Text Box 9"/>
            <p:cNvSpPr txBox="1">
              <a:spLocks noChangeArrowheads="1"/>
            </p:cNvSpPr>
            <p:nvPr/>
          </p:nvSpPr>
          <p:spPr bwMode="auto">
            <a:xfrm>
              <a:off x="703" y="775"/>
              <a:ext cx="77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400" b="1">
                  <a:latin typeface="Arial" panose="020B0604020202020204" pitchFamily="34" charset="0"/>
                </a:rPr>
                <a:t>Bronze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611188" y="3302000"/>
            <a:ext cx="8281987" cy="2386013"/>
            <a:chOff x="385" y="1984"/>
            <a:chExt cx="5217" cy="1503"/>
          </a:xfrm>
        </p:grpSpPr>
        <p:sp>
          <p:nvSpPr>
            <p:cNvPr id="14341" name="Text Box 11"/>
            <p:cNvSpPr txBox="1">
              <a:spLocks noChangeArrowheads="1"/>
            </p:cNvSpPr>
            <p:nvPr/>
          </p:nvSpPr>
          <p:spPr bwMode="auto">
            <a:xfrm>
              <a:off x="385" y="2279"/>
              <a:ext cx="5217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r>
                <a:rPr lang="de-DE" altLang="de-DE" sz="2400">
                  <a:solidFill>
                    <a:srgbClr val="CC0000"/>
                  </a:solidFill>
                  <a:latin typeface="Arial" panose="020B0604020202020204" pitchFamily="34" charset="0"/>
                  <a:sym typeface="Wingdings" panose="05000000000000000000" pitchFamily="2" charset="2"/>
                </a:rPr>
                <a:t></a:t>
              </a:r>
              <a:r>
                <a:rPr lang="de-DE" altLang="de-DE">
                  <a:latin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de-DE" altLang="de-DE" sz="2400">
                  <a:sym typeface="Wingdings" panose="05000000000000000000" pitchFamily="2" charset="2"/>
                </a:rPr>
                <a:t>Funktion Gruppenführer und Maschinist sind bestimmt</a:t>
              </a:r>
            </a:p>
            <a:p>
              <a:pPr eaLnBrk="1" hangingPunct="1"/>
              <a:endParaRPr lang="de-DE" altLang="de-DE" sz="1200">
                <a:solidFill>
                  <a:srgbClr val="CC0000"/>
                </a:solidFill>
                <a:sym typeface="Wingdings" panose="05000000000000000000" pitchFamily="2" charset="2"/>
              </a:endParaRPr>
            </a:p>
            <a:p>
              <a:pPr eaLnBrk="1" hangingPunct="1"/>
              <a:r>
                <a:rPr lang="de-DE" altLang="de-DE" sz="2400">
                  <a:solidFill>
                    <a:srgbClr val="CC0000"/>
                  </a:solidFill>
                  <a:sym typeface="Wingdings" panose="05000000000000000000" pitchFamily="2" charset="2"/>
                </a:rPr>
                <a:t> </a:t>
              </a:r>
              <a:r>
                <a:rPr lang="de-DE" altLang="de-DE" sz="2400">
                  <a:sym typeface="Wingdings" panose="05000000000000000000" pitchFamily="2" charset="2"/>
                </a:rPr>
                <a:t>Atemschutzgeräteträger losen die Funktion innerhalb </a:t>
              </a:r>
              <a:br>
                <a:rPr lang="de-DE" altLang="de-DE" sz="2400">
                  <a:sym typeface="Wingdings" panose="05000000000000000000" pitchFamily="2" charset="2"/>
                </a:rPr>
              </a:br>
              <a:r>
                <a:rPr lang="de-DE" altLang="de-DE" sz="2400">
                  <a:sym typeface="Wingdings" panose="05000000000000000000" pitchFamily="2" charset="2"/>
                </a:rPr>
                <a:t>    ihrer Trupps</a:t>
              </a:r>
            </a:p>
            <a:p>
              <a:pPr eaLnBrk="1" hangingPunct="1"/>
              <a:endParaRPr lang="de-DE" altLang="de-DE" sz="1200">
                <a:solidFill>
                  <a:srgbClr val="CC0000"/>
                </a:solidFill>
                <a:sym typeface="Wingdings" panose="05000000000000000000" pitchFamily="2" charset="2"/>
              </a:endParaRPr>
            </a:p>
            <a:p>
              <a:pPr eaLnBrk="1" hangingPunct="1"/>
              <a:r>
                <a:rPr lang="de-DE" altLang="de-DE" sz="2400">
                  <a:solidFill>
                    <a:srgbClr val="CC0000"/>
                  </a:solidFill>
                  <a:sym typeface="Wingdings" panose="05000000000000000000" pitchFamily="2" charset="2"/>
                </a:rPr>
                <a:t> </a:t>
              </a:r>
              <a:r>
                <a:rPr lang="de-DE" altLang="de-DE" sz="2400">
                  <a:sym typeface="Wingdings" panose="05000000000000000000" pitchFamily="2" charset="2"/>
                </a:rPr>
                <a:t>restliche Gruppenmitglieder losen ihre Funktion</a:t>
              </a:r>
            </a:p>
          </p:txBody>
        </p:sp>
        <p:sp>
          <p:nvSpPr>
            <p:cNvPr id="14342" name="Text Box 12"/>
            <p:cNvSpPr txBox="1">
              <a:spLocks noChangeArrowheads="1"/>
            </p:cNvSpPr>
            <p:nvPr/>
          </p:nvSpPr>
          <p:spPr bwMode="auto">
            <a:xfrm>
              <a:off x="431" y="1984"/>
              <a:ext cx="136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400" b="1">
                  <a:latin typeface="Arial" panose="020B0604020202020204" pitchFamily="34" charset="0"/>
                </a:rPr>
                <a:t>Silber / Gold</a:t>
              </a:r>
            </a:p>
          </p:txBody>
        </p:sp>
      </p:grp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5616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Zeitvorgaben Löscheinsatz</a:t>
            </a: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661988" y="1166813"/>
            <a:ext cx="45577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</a:rPr>
              <a:t>Mit Erfolg abgeschlossen, wenn:</a:t>
            </a:r>
          </a:p>
        </p:txBody>
      </p:sp>
      <p:sp>
        <p:nvSpPr>
          <p:cNvPr id="15364" name="Text Box 27"/>
          <p:cNvSpPr txBox="1">
            <a:spLocks noChangeArrowheads="1"/>
          </p:cNvSpPr>
          <p:nvPr/>
        </p:nvSpPr>
        <p:spPr bwMode="auto">
          <a:xfrm>
            <a:off x="1319213" y="5165725"/>
            <a:ext cx="63357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sz="2000">
                <a:latin typeface="Arial" panose="020B0604020202020204" pitchFamily="34" charset="0"/>
              </a:rPr>
              <a:t>Gruppen, die eine TS in Stellung bringen,</a:t>
            </a:r>
          </a:p>
          <a:p>
            <a:pPr algn="ctr" eaLnBrk="1" hangingPunct="1"/>
            <a:r>
              <a:rPr lang="de-DE" altLang="de-DE" sz="2000">
                <a:latin typeface="Arial" panose="020B0604020202020204" pitchFamily="34" charset="0"/>
              </a:rPr>
              <a:t>erhalten 20 Sekunden Zeitguthaben</a:t>
            </a:r>
          </a:p>
          <a:p>
            <a:pPr algn="ctr" eaLnBrk="1" hangingPunct="1"/>
            <a:r>
              <a:rPr lang="de-DE" altLang="de-DE" sz="2000">
                <a:latin typeface="Arial" panose="020B0604020202020204" pitchFamily="34" charset="0"/>
              </a:rPr>
              <a:t>(außer TS 8/8 auf dem Schlitten eines TSF-W)</a:t>
            </a:r>
          </a:p>
        </p:txBody>
      </p:sp>
      <p:sp>
        <p:nvSpPr>
          <p:cNvPr id="15365" name="Rectangle 53"/>
          <p:cNvSpPr>
            <a:spLocks noChangeArrowheads="1"/>
          </p:cNvSpPr>
          <p:nvPr/>
        </p:nvSpPr>
        <p:spPr bwMode="auto">
          <a:xfrm>
            <a:off x="1492250" y="1908175"/>
            <a:ext cx="1619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maximale</a:t>
            </a:r>
          </a:p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Fehlerpunkte</a:t>
            </a:r>
          </a:p>
        </p:txBody>
      </p:sp>
      <p:sp>
        <p:nvSpPr>
          <p:cNvPr id="15366" name="Rectangle 54"/>
          <p:cNvSpPr>
            <a:spLocks noChangeArrowheads="1"/>
          </p:cNvSpPr>
          <p:nvPr/>
        </p:nvSpPr>
        <p:spPr bwMode="auto">
          <a:xfrm>
            <a:off x="3211513" y="1908175"/>
            <a:ext cx="979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1. Rohr</a:t>
            </a:r>
          </a:p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   max.</a:t>
            </a:r>
          </a:p>
        </p:txBody>
      </p:sp>
      <p:sp>
        <p:nvSpPr>
          <p:cNvPr id="15367" name="Rectangle 57"/>
          <p:cNvSpPr>
            <a:spLocks noChangeArrowheads="1"/>
          </p:cNvSpPr>
          <p:nvPr/>
        </p:nvSpPr>
        <p:spPr bwMode="auto">
          <a:xfrm>
            <a:off x="6948488" y="1916113"/>
            <a:ext cx="1403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max. </a:t>
            </a:r>
            <a:br>
              <a:rPr lang="de-DE" altLang="de-DE" b="1">
                <a:latin typeface="Arial" panose="020B0604020202020204" pitchFamily="34" charset="0"/>
              </a:rPr>
            </a:br>
            <a:r>
              <a:rPr lang="de-DE" altLang="de-DE" b="1">
                <a:latin typeface="Arial" panose="020B0604020202020204" pitchFamily="34" charset="0"/>
              </a:rPr>
              <a:t>Gesamtzeit</a:t>
            </a:r>
          </a:p>
        </p:txBody>
      </p:sp>
      <p:sp>
        <p:nvSpPr>
          <p:cNvPr id="15368" name="Rectangle 58"/>
          <p:cNvSpPr>
            <a:spLocks noChangeArrowheads="1"/>
          </p:cNvSpPr>
          <p:nvPr/>
        </p:nvSpPr>
        <p:spPr bwMode="auto">
          <a:xfrm>
            <a:off x="4618038" y="1908175"/>
            <a:ext cx="2063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Atemschutz max.</a:t>
            </a:r>
          </a:p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Ausrüstungszeit</a:t>
            </a:r>
          </a:p>
        </p:txBody>
      </p:sp>
      <p:grpSp>
        <p:nvGrpSpPr>
          <p:cNvPr id="15369" name="Group 69"/>
          <p:cNvGrpSpPr>
            <a:grpSpLocks/>
          </p:cNvGrpSpPr>
          <p:nvPr/>
        </p:nvGrpSpPr>
        <p:grpSpPr bwMode="auto">
          <a:xfrm>
            <a:off x="468313" y="2111375"/>
            <a:ext cx="8207375" cy="2736850"/>
            <a:chOff x="295" y="1530"/>
            <a:chExt cx="5170" cy="1724"/>
          </a:xfrm>
        </p:grpSpPr>
        <p:sp>
          <p:nvSpPr>
            <p:cNvPr id="15388" name="Line 59"/>
            <p:cNvSpPr>
              <a:spLocks noChangeShapeType="1"/>
            </p:cNvSpPr>
            <p:nvPr/>
          </p:nvSpPr>
          <p:spPr bwMode="auto">
            <a:xfrm>
              <a:off x="295" y="1797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89" name="Line 60"/>
            <p:cNvSpPr>
              <a:spLocks noChangeShapeType="1"/>
            </p:cNvSpPr>
            <p:nvPr/>
          </p:nvSpPr>
          <p:spPr bwMode="auto">
            <a:xfrm>
              <a:off x="295" y="2251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90" name="Line 61"/>
            <p:cNvSpPr>
              <a:spLocks noChangeShapeType="1"/>
            </p:cNvSpPr>
            <p:nvPr/>
          </p:nvSpPr>
          <p:spPr bwMode="auto">
            <a:xfrm>
              <a:off x="295" y="2705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91" name="Line 62"/>
            <p:cNvSpPr>
              <a:spLocks noChangeShapeType="1"/>
            </p:cNvSpPr>
            <p:nvPr/>
          </p:nvSpPr>
          <p:spPr bwMode="auto">
            <a:xfrm>
              <a:off x="295" y="3159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92" name="Line 64"/>
            <p:cNvSpPr>
              <a:spLocks noChangeShapeType="1"/>
            </p:cNvSpPr>
            <p:nvPr/>
          </p:nvSpPr>
          <p:spPr bwMode="auto">
            <a:xfrm>
              <a:off x="975" y="1530"/>
              <a:ext cx="0" cy="17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93" name="Line 65"/>
            <p:cNvSpPr>
              <a:spLocks noChangeShapeType="1"/>
            </p:cNvSpPr>
            <p:nvPr/>
          </p:nvSpPr>
          <p:spPr bwMode="auto">
            <a:xfrm>
              <a:off x="1927" y="1530"/>
              <a:ext cx="0" cy="17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94" name="Line 66"/>
            <p:cNvSpPr>
              <a:spLocks noChangeShapeType="1"/>
            </p:cNvSpPr>
            <p:nvPr/>
          </p:nvSpPr>
          <p:spPr bwMode="auto">
            <a:xfrm>
              <a:off x="2846" y="1530"/>
              <a:ext cx="0" cy="17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95" name="Line 67"/>
            <p:cNvSpPr>
              <a:spLocks noChangeShapeType="1"/>
            </p:cNvSpPr>
            <p:nvPr/>
          </p:nvSpPr>
          <p:spPr bwMode="auto">
            <a:xfrm>
              <a:off x="4286" y="1530"/>
              <a:ext cx="0" cy="17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" name="Group 89"/>
          <p:cNvGrpSpPr>
            <a:grpSpLocks/>
          </p:cNvGrpSpPr>
          <p:nvPr/>
        </p:nvGrpSpPr>
        <p:grpSpPr bwMode="auto">
          <a:xfrm>
            <a:off x="395288" y="4105275"/>
            <a:ext cx="7659687" cy="425450"/>
            <a:chOff x="249" y="2586"/>
            <a:chExt cx="4825" cy="268"/>
          </a:xfrm>
        </p:grpSpPr>
        <p:sp>
          <p:nvSpPr>
            <p:cNvPr id="15383" name="Text Box 52"/>
            <p:cNvSpPr txBox="1">
              <a:spLocks noChangeArrowheads="1"/>
            </p:cNvSpPr>
            <p:nvPr/>
          </p:nvSpPr>
          <p:spPr bwMode="auto">
            <a:xfrm>
              <a:off x="249" y="2604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000" b="1">
                  <a:latin typeface="Arial" panose="020B0604020202020204" pitchFamily="34" charset="0"/>
                </a:rPr>
                <a:t>Gold</a:t>
              </a:r>
            </a:p>
          </p:txBody>
        </p:sp>
        <p:sp>
          <p:nvSpPr>
            <p:cNvPr id="15384" name="Rectangle 72"/>
            <p:cNvSpPr>
              <a:spLocks noChangeArrowheads="1"/>
            </p:cNvSpPr>
            <p:nvPr/>
          </p:nvSpPr>
          <p:spPr bwMode="auto">
            <a:xfrm>
              <a:off x="1265" y="2602"/>
              <a:ext cx="29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20</a:t>
              </a:r>
            </a:p>
          </p:txBody>
        </p:sp>
        <p:sp>
          <p:nvSpPr>
            <p:cNvPr id="15385" name="Rectangle 78"/>
            <p:cNvSpPr>
              <a:spLocks noChangeArrowheads="1"/>
            </p:cNvSpPr>
            <p:nvPr/>
          </p:nvSpPr>
          <p:spPr bwMode="auto">
            <a:xfrm>
              <a:off x="2119" y="2592"/>
              <a:ext cx="5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200 s</a:t>
              </a:r>
            </a:p>
          </p:txBody>
        </p:sp>
        <p:sp>
          <p:nvSpPr>
            <p:cNvPr id="15386" name="Rectangle 81"/>
            <p:cNvSpPr>
              <a:spLocks noChangeArrowheads="1"/>
            </p:cNvSpPr>
            <p:nvPr/>
          </p:nvSpPr>
          <p:spPr bwMode="auto">
            <a:xfrm>
              <a:off x="4558" y="2602"/>
              <a:ext cx="5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480 s</a:t>
              </a:r>
            </a:p>
          </p:txBody>
        </p:sp>
        <p:sp>
          <p:nvSpPr>
            <p:cNvPr id="15387" name="Rectangle 82"/>
            <p:cNvSpPr>
              <a:spLocks noChangeArrowheads="1"/>
            </p:cNvSpPr>
            <p:nvPr/>
          </p:nvSpPr>
          <p:spPr bwMode="auto">
            <a:xfrm>
              <a:off x="3407" y="2586"/>
              <a:ext cx="5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120 s</a:t>
              </a:r>
            </a:p>
          </p:txBody>
        </p:sp>
      </p:grpSp>
      <p:grpSp>
        <p:nvGrpSpPr>
          <p:cNvPr id="4" name="Group 90"/>
          <p:cNvGrpSpPr>
            <a:grpSpLocks/>
          </p:cNvGrpSpPr>
          <p:nvPr/>
        </p:nvGrpSpPr>
        <p:grpSpPr bwMode="auto">
          <a:xfrm>
            <a:off x="395288" y="2619375"/>
            <a:ext cx="7659687" cy="439738"/>
            <a:chOff x="249" y="1650"/>
            <a:chExt cx="4825" cy="277"/>
          </a:xfrm>
        </p:grpSpPr>
        <p:sp>
          <p:nvSpPr>
            <p:cNvPr id="15378" name="Text Box 28"/>
            <p:cNvSpPr txBox="1">
              <a:spLocks noChangeArrowheads="1"/>
            </p:cNvSpPr>
            <p:nvPr/>
          </p:nvSpPr>
          <p:spPr bwMode="auto">
            <a:xfrm>
              <a:off x="249" y="1650"/>
              <a:ext cx="77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000" b="1">
                  <a:latin typeface="Arial" panose="020B0604020202020204" pitchFamily="34" charset="0"/>
                </a:rPr>
                <a:t>Bronze</a:t>
              </a:r>
            </a:p>
          </p:txBody>
        </p:sp>
        <p:sp>
          <p:nvSpPr>
            <p:cNvPr id="15379" name="Rectangle 70"/>
            <p:cNvSpPr>
              <a:spLocks noChangeArrowheads="1"/>
            </p:cNvSpPr>
            <p:nvPr/>
          </p:nvSpPr>
          <p:spPr bwMode="auto">
            <a:xfrm>
              <a:off x="1265" y="1677"/>
              <a:ext cx="29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30</a:t>
              </a:r>
            </a:p>
          </p:txBody>
        </p:sp>
        <p:sp>
          <p:nvSpPr>
            <p:cNvPr id="15380" name="Rectangle 76"/>
            <p:cNvSpPr>
              <a:spLocks noChangeArrowheads="1"/>
            </p:cNvSpPr>
            <p:nvPr/>
          </p:nvSpPr>
          <p:spPr bwMode="auto">
            <a:xfrm>
              <a:off x="2119" y="1677"/>
              <a:ext cx="5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180 s</a:t>
              </a:r>
            </a:p>
          </p:txBody>
        </p:sp>
        <p:sp>
          <p:nvSpPr>
            <p:cNvPr id="15381" name="Rectangle 79"/>
            <p:cNvSpPr>
              <a:spLocks noChangeArrowheads="1"/>
            </p:cNvSpPr>
            <p:nvPr/>
          </p:nvSpPr>
          <p:spPr bwMode="auto">
            <a:xfrm>
              <a:off x="4558" y="1677"/>
              <a:ext cx="5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420 s</a:t>
              </a:r>
            </a:p>
          </p:txBody>
        </p:sp>
        <p:sp>
          <p:nvSpPr>
            <p:cNvPr id="15382" name="Rectangle 83"/>
            <p:cNvSpPr>
              <a:spLocks noChangeArrowheads="1"/>
            </p:cNvSpPr>
            <p:nvPr/>
          </p:nvSpPr>
          <p:spPr bwMode="auto">
            <a:xfrm>
              <a:off x="3457" y="1672"/>
              <a:ext cx="27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---</a:t>
              </a:r>
            </a:p>
          </p:txBody>
        </p:sp>
      </p:grpSp>
      <p:grpSp>
        <p:nvGrpSpPr>
          <p:cNvPr id="5" name="Group 87"/>
          <p:cNvGrpSpPr>
            <a:grpSpLocks/>
          </p:cNvGrpSpPr>
          <p:nvPr/>
        </p:nvGrpSpPr>
        <p:grpSpPr bwMode="auto">
          <a:xfrm>
            <a:off x="395288" y="3387725"/>
            <a:ext cx="7659687" cy="407988"/>
            <a:chOff x="249" y="2134"/>
            <a:chExt cx="4825" cy="257"/>
          </a:xfrm>
        </p:grpSpPr>
        <p:sp>
          <p:nvSpPr>
            <p:cNvPr id="15373" name="Text Box 51"/>
            <p:cNvSpPr txBox="1">
              <a:spLocks noChangeArrowheads="1"/>
            </p:cNvSpPr>
            <p:nvPr/>
          </p:nvSpPr>
          <p:spPr bwMode="auto">
            <a:xfrm>
              <a:off x="249" y="2141"/>
              <a:ext cx="77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000" b="1">
                  <a:latin typeface="Arial" panose="020B0604020202020204" pitchFamily="34" charset="0"/>
                </a:rPr>
                <a:t>Silber</a:t>
              </a:r>
            </a:p>
          </p:txBody>
        </p:sp>
        <p:sp>
          <p:nvSpPr>
            <p:cNvPr id="15374" name="Rectangle 71"/>
            <p:cNvSpPr>
              <a:spLocks noChangeArrowheads="1"/>
            </p:cNvSpPr>
            <p:nvPr/>
          </p:nvSpPr>
          <p:spPr bwMode="auto">
            <a:xfrm>
              <a:off x="1265" y="2139"/>
              <a:ext cx="29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30</a:t>
              </a:r>
            </a:p>
          </p:txBody>
        </p:sp>
        <p:sp>
          <p:nvSpPr>
            <p:cNvPr id="15375" name="Rectangle 77"/>
            <p:cNvSpPr>
              <a:spLocks noChangeArrowheads="1"/>
            </p:cNvSpPr>
            <p:nvPr/>
          </p:nvSpPr>
          <p:spPr bwMode="auto">
            <a:xfrm>
              <a:off x="2117" y="2134"/>
              <a:ext cx="52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280 s</a:t>
              </a:r>
            </a:p>
          </p:txBody>
        </p:sp>
        <p:sp>
          <p:nvSpPr>
            <p:cNvPr id="15376" name="Rectangle 80"/>
            <p:cNvSpPr>
              <a:spLocks noChangeArrowheads="1"/>
            </p:cNvSpPr>
            <p:nvPr/>
          </p:nvSpPr>
          <p:spPr bwMode="auto">
            <a:xfrm>
              <a:off x="4558" y="2139"/>
              <a:ext cx="5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480 s</a:t>
              </a:r>
            </a:p>
          </p:txBody>
        </p:sp>
        <p:sp>
          <p:nvSpPr>
            <p:cNvPr id="15377" name="Rectangle 84"/>
            <p:cNvSpPr>
              <a:spLocks noChangeArrowheads="1"/>
            </p:cNvSpPr>
            <p:nvPr/>
          </p:nvSpPr>
          <p:spPr bwMode="auto">
            <a:xfrm>
              <a:off x="3476" y="2134"/>
              <a:ext cx="27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---</a:t>
              </a:r>
            </a:p>
          </p:txBody>
        </p:sp>
      </p:grp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554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Bereitstellung des Löschfahrzeuges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623888" y="2327275"/>
            <a:ext cx="8353425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</a:t>
            </a:r>
            <a:r>
              <a:rPr lang="de-DE" altLang="de-DE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Fahrzeug fährt nach Weisung des Gruppenführers zum</a:t>
            </a:r>
            <a:b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</a:b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   Aufstellungsort</a:t>
            </a:r>
          </a:p>
          <a:p>
            <a:pPr eaLnBrk="1" hangingPunct="1"/>
            <a:endParaRPr lang="de-DE" altLang="de-DE" sz="1200">
              <a:solidFill>
                <a:srgbClr val="CC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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Gruppe tritt hinter dem Fahrzeug an</a:t>
            </a:r>
          </a:p>
          <a:p>
            <a:pPr eaLnBrk="1" hangingPunct="1"/>
            <a:endParaRPr lang="de-DE" altLang="de-DE" sz="1200">
              <a:solidFill>
                <a:srgbClr val="CC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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Fahrzeugmotor ist auszuschalten</a:t>
            </a:r>
          </a:p>
          <a:p>
            <a:pPr eaLnBrk="1" hangingPunct="1"/>
            <a:endParaRPr lang="de-DE" altLang="de-DE" sz="1200">
              <a:solidFill>
                <a:srgbClr val="CC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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Gruppenführer meldet die Gruppe zur Leistungsübung an</a:t>
            </a: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684213" y="1628775"/>
            <a:ext cx="3382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Bronze / Silber / Gold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7704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Durchführung des Löscheinsatzes - Bronze -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68313" y="1341438"/>
            <a:ext cx="49164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</a:rPr>
              <a:t>Lage: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958850" y="1773238"/>
            <a:ext cx="71993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/>
              <a:t>Vor einer offenen Scheune (Übungsgerüst – linke Seite) sind</a:t>
            </a:r>
            <a:br>
              <a:rPr lang="de-DE" altLang="de-DE" sz="2000"/>
            </a:br>
            <a:r>
              <a:rPr lang="de-DE" altLang="de-DE" sz="2000"/>
              <a:t>Sperrmüllreste in Brand geraten.</a:t>
            </a:r>
            <a:r>
              <a:rPr lang="de-DE" altLang="de-DE" sz="20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38257" name="Rectangle 17"/>
          <p:cNvSpPr>
            <a:spLocks noChangeArrowheads="1"/>
          </p:cNvSpPr>
          <p:nvPr/>
        </p:nvSpPr>
        <p:spPr bwMode="auto">
          <a:xfrm>
            <a:off x="950913" y="2451100"/>
            <a:ext cx="77755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/>
              <a:t>Der Brand droht durch ein im Erdgeschoss offen stehendes </a:t>
            </a:r>
            <a:br>
              <a:rPr lang="de-DE" altLang="de-DE" sz="2000"/>
            </a:br>
            <a:r>
              <a:rPr lang="de-DE" altLang="de-DE" sz="2000"/>
              <a:t>Fenster auf das angrenzende Wohnhaus überzugreifen.</a:t>
            </a:r>
            <a:br>
              <a:rPr lang="de-DE" altLang="de-DE" sz="2000"/>
            </a:br>
            <a:r>
              <a:rPr lang="de-DE" altLang="de-DE" sz="2000"/>
              <a:t>Die Gebäudeeingangstür ist verschlossen.</a:t>
            </a: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963613" y="3429000"/>
            <a:ext cx="748823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/>
              <a:t>Während der Vornahme des C-Rohres durch den Angriffstrupp</a:t>
            </a:r>
            <a:br>
              <a:rPr lang="de-DE" altLang="de-DE" sz="2000"/>
            </a:br>
            <a:r>
              <a:rPr lang="de-DE" altLang="de-DE" sz="2000"/>
              <a:t>macht sich eine Person auf dem Balkon des Wohnhauses im </a:t>
            </a:r>
            <a:br>
              <a:rPr lang="de-DE" altLang="de-DE" sz="2000"/>
            </a:br>
            <a:r>
              <a:rPr lang="de-DE" altLang="de-DE" sz="2000"/>
              <a:t>ersten Obergeschoss (Übungsgerüst – rechte Seite) bemerkbar.</a:t>
            </a:r>
          </a:p>
          <a:p>
            <a:pPr eaLnBrk="1" hangingPunct="1"/>
            <a:r>
              <a:rPr lang="de-DE" altLang="de-DE" sz="2000"/>
              <a:t>Die Person tritt zur Balkonbrüstung hervor und ruft um Hilfe. Die</a:t>
            </a:r>
            <a:br>
              <a:rPr lang="de-DE" altLang="de-DE" sz="2000"/>
            </a:br>
            <a:r>
              <a:rPr lang="de-DE" altLang="de-DE" sz="2000"/>
              <a:t>Person befindet sich nicht in unmittelbarer Gefahr. </a:t>
            </a:r>
          </a:p>
        </p:txBody>
      </p:sp>
      <p:sp>
        <p:nvSpPr>
          <p:cNvPr id="138259" name="Rectangle 19"/>
          <p:cNvSpPr>
            <a:spLocks noChangeArrowheads="1"/>
          </p:cNvSpPr>
          <p:nvPr/>
        </p:nvSpPr>
        <p:spPr bwMode="auto">
          <a:xfrm>
            <a:off x="946150" y="5021263"/>
            <a:ext cx="65833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/>
              <a:t>Für die Löschwasserversorgung steht ein Unterflur- oder </a:t>
            </a:r>
            <a:br>
              <a:rPr lang="de-DE" altLang="de-DE" sz="2000"/>
            </a:br>
            <a:r>
              <a:rPr lang="de-DE" altLang="de-DE" sz="2000"/>
              <a:t>Schachthydrant zur Verfügung.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38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38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38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/>
      <p:bldP spid="138257" grpId="0"/>
      <p:bldP spid="138258" grpId="0"/>
      <p:bldP spid="1382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0"/>
          <p:cNvSpPr txBox="1">
            <a:spLocks noChangeArrowheads="1"/>
          </p:cNvSpPr>
          <p:nvPr/>
        </p:nvSpPr>
        <p:spPr bwMode="auto">
          <a:xfrm>
            <a:off x="684213" y="549275"/>
            <a:ext cx="5256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Übungsgelände und Übungsobjekt</a:t>
            </a:r>
          </a:p>
        </p:txBody>
      </p:sp>
      <p:pic>
        <p:nvPicPr>
          <p:cNvPr id="18435" name="Picture 19" descr="Übungsbahn Bronze geänder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1541463"/>
            <a:ext cx="8351838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13"/>
          <p:cNvGrpSpPr>
            <a:grpSpLocks/>
          </p:cNvGrpSpPr>
          <p:nvPr/>
        </p:nvGrpSpPr>
        <p:grpSpPr bwMode="auto">
          <a:xfrm>
            <a:off x="382588" y="1052513"/>
            <a:ext cx="3325812" cy="1584325"/>
            <a:chOff x="325" y="845"/>
            <a:chExt cx="1739" cy="635"/>
          </a:xfrm>
        </p:grpSpPr>
        <p:sp>
          <p:nvSpPr>
            <p:cNvPr id="19533" name="Rectangle 101"/>
            <p:cNvSpPr>
              <a:spLocks noChangeArrowheads="1"/>
            </p:cNvSpPr>
            <p:nvPr/>
          </p:nvSpPr>
          <p:spPr bwMode="auto">
            <a:xfrm>
              <a:off x="340" y="845"/>
              <a:ext cx="1724" cy="63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34" name="AutoShape 102"/>
            <p:cNvSpPr>
              <a:spLocks noChangeArrowheads="1"/>
            </p:cNvSpPr>
            <p:nvPr/>
          </p:nvSpPr>
          <p:spPr bwMode="auto">
            <a:xfrm rot="5400000">
              <a:off x="182" y="1003"/>
              <a:ext cx="634" cy="3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97 h 21600"/>
                <a:gd name="T14" fmla="*/ 17103 w 21600"/>
                <a:gd name="T15" fmla="*/ 1710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535" name="Line 103"/>
            <p:cNvSpPr>
              <a:spLocks noChangeShapeType="1"/>
            </p:cNvSpPr>
            <p:nvPr/>
          </p:nvSpPr>
          <p:spPr bwMode="auto">
            <a:xfrm>
              <a:off x="615" y="865"/>
              <a:ext cx="0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36" name="Line 104"/>
            <p:cNvSpPr>
              <a:spLocks noChangeShapeType="1"/>
            </p:cNvSpPr>
            <p:nvPr/>
          </p:nvSpPr>
          <p:spPr bwMode="auto">
            <a:xfrm>
              <a:off x="340" y="1147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37" name="Line 105"/>
            <p:cNvSpPr>
              <a:spLocks noChangeShapeType="1"/>
            </p:cNvSpPr>
            <p:nvPr/>
          </p:nvSpPr>
          <p:spPr bwMode="auto">
            <a:xfrm>
              <a:off x="340" y="1174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38" name="Line 106"/>
            <p:cNvSpPr>
              <a:spLocks noChangeShapeType="1"/>
            </p:cNvSpPr>
            <p:nvPr/>
          </p:nvSpPr>
          <p:spPr bwMode="auto">
            <a:xfrm>
              <a:off x="325" y="896"/>
              <a:ext cx="0" cy="5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39" name="Line 108"/>
            <p:cNvSpPr>
              <a:spLocks noChangeShapeType="1"/>
            </p:cNvSpPr>
            <p:nvPr/>
          </p:nvSpPr>
          <p:spPr bwMode="auto">
            <a:xfrm>
              <a:off x="869" y="845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40" name="Line 109"/>
            <p:cNvSpPr>
              <a:spLocks noChangeShapeType="1"/>
            </p:cNvSpPr>
            <p:nvPr/>
          </p:nvSpPr>
          <p:spPr bwMode="auto">
            <a:xfrm>
              <a:off x="857" y="845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41" name="Line 110"/>
            <p:cNvSpPr>
              <a:spLocks noChangeShapeType="1"/>
            </p:cNvSpPr>
            <p:nvPr/>
          </p:nvSpPr>
          <p:spPr bwMode="auto">
            <a:xfrm>
              <a:off x="1066" y="845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42" name="Line 111"/>
            <p:cNvSpPr>
              <a:spLocks noChangeShapeType="1"/>
            </p:cNvSpPr>
            <p:nvPr/>
          </p:nvSpPr>
          <p:spPr bwMode="auto">
            <a:xfrm>
              <a:off x="1275" y="845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43" name="Line 112"/>
            <p:cNvSpPr>
              <a:spLocks noChangeShapeType="1"/>
            </p:cNvSpPr>
            <p:nvPr/>
          </p:nvSpPr>
          <p:spPr bwMode="auto">
            <a:xfrm>
              <a:off x="1286" y="845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pic>
        <p:nvPicPr>
          <p:cNvPr id="173060" name="Picture 4" descr="Verteiler freigestell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4140200"/>
            <a:ext cx="3381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0" name="Group 5"/>
          <p:cNvGrpSpPr>
            <a:grpSpLocks/>
          </p:cNvGrpSpPr>
          <p:nvPr/>
        </p:nvGrpSpPr>
        <p:grpSpPr bwMode="auto">
          <a:xfrm>
            <a:off x="7524750" y="2276475"/>
            <a:ext cx="1125538" cy="1296988"/>
            <a:chOff x="4394" y="1117"/>
            <a:chExt cx="945" cy="998"/>
          </a:xfrm>
        </p:grpSpPr>
        <p:graphicFrame>
          <p:nvGraphicFramePr>
            <p:cNvPr id="19526" name="Object 6"/>
            <p:cNvGraphicFramePr>
              <a:graphicFrameLocks noChangeAspect="1"/>
            </p:cNvGraphicFramePr>
            <p:nvPr/>
          </p:nvGraphicFramePr>
          <p:xfrm>
            <a:off x="4394" y="1117"/>
            <a:ext cx="945" cy="9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44" name="CorelDRAW" r:id="rId4" imgW="4349801" imgH="4588764" progId="CorelDRAW.Graphic.12">
                    <p:embed/>
                  </p:oleObj>
                </mc:Choice>
                <mc:Fallback>
                  <p:oleObj name="CorelDRAW" r:id="rId4" imgW="4349801" imgH="4588764" progId="CorelDRAW.Graphic.12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4" y="1117"/>
                          <a:ext cx="945" cy="9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9527" name="Group 7"/>
            <p:cNvGrpSpPr>
              <a:grpSpLocks/>
            </p:cNvGrpSpPr>
            <p:nvPr/>
          </p:nvGrpSpPr>
          <p:grpSpPr bwMode="auto">
            <a:xfrm>
              <a:off x="4694" y="1706"/>
              <a:ext cx="136" cy="181"/>
              <a:chOff x="3833" y="2523"/>
              <a:chExt cx="136" cy="181"/>
            </a:xfrm>
          </p:grpSpPr>
          <p:sp>
            <p:nvSpPr>
              <p:cNvPr id="19528" name="Rectangle 8"/>
              <p:cNvSpPr>
                <a:spLocks noChangeArrowheads="1"/>
              </p:cNvSpPr>
              <p:nvPr/>
            </p:nvSpPr>
            <p:spPr bwMode="auto">
              <a:xfrm>
                <a:off x="3833" y="2523"/>
                <a:ext cx="136" cy="181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grpSp>
            <p:nvGrpSpPr>
              <p:cNvPr id="19529" name="Group 9"/>
              <p:cNvGrpSpPr>
                <a:grpSpLocks/>
              </p:cNvGrpSpPr>
              <p:nvPr/>
            </p:nvGrpSpPr>
            <p:grpSpPr bwMode="auto">
              <a:xfrm>
                <a:off x="3862" y="2537"/>
                <a:ext cx="68" cy="155"/>
                <a:chOff x="2835" y="3113"/>
                <a:chExt cx="136" cy="317"/>
              </a:xfrm>
            </p:grpSpPr>
            <p:sp>
              <p:nvSpPr>
                <p:cNvPr id="19530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835" y="3249"/>
                  <a:ext cx="136" cy="181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531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2835" y="3249"/>
                  <a:ext cx="136" cy="45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532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835" y="3113"/>
                  <a:ext cx="136" cy="181"/>
                </a:xfrm>
                <a:prstGeom prst="line">
                  <a:avLst/>
                </a:prstGeom>
                <a:noFill/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816100" y="2238375"/>
            <a:ext cx="376238" cy="368300"/>
            <a:chOff x="1877" y="1271"/>
            <a:chExt cx="237" cy="232"/>
          </a:xfrm>
        </p:grpSpPr>
        <p:sp>
          <p:nvSpPr>
            <p:cNvPr id="19523" name="AutoShape 15"/>
            <p:cNvSpPr>
              <a:spLocks noChangeArrowheads="1"/>
            </p:cNvSpPr>
            <p:nvPr/>
          </p:nvSpPr>
          <p:spPr bwMode="auto">
            <a:xfrm>
              <a:off x="1877" y="1271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24" name="AutoShape 16"/>
            <p:cNvSpPr>
              <a:spLocks noChangeArrowheads="1"/>
            </p:cNvSpPr>
            <p:nvPr/>
          </p:nvSpPr>
          <p:spPr bwMode="auto">
            <a:xfrm>
              <a:off x="196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25" name="Text Box 17"/>
            <p:cNvSpPr txBox="1">
              <a:spLocks noChangeArrowheads="1"/>
            </p:cNvSpPr>
            <p:nvPr/>
          </p:nvSpPr>
          <p:spPr bwMode="auto">
            <a:xfrm>
              <a:off x="1891" y="1296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1812925" y="1073150"/>
            <a:ext cx="376238" cy="368300"/>
            <a:chOff x="1877" y="1007"/>
            <a:chExt cx="237" cy="232"/>
          </a:xfrm>
        </p:grpSpPr>
        <p:sp>
          <p:nvSpPr>
            <p:cNvPr id="19521" name="AutoShape 19"/>
            <p:cNvSpPr>
              <a:spLocks noChangeArrowheads="1"/>
            </p:cNvSpPr>
            <p:nvPr/>
          </p:nvSpPr>
          <p:spPr bwMode="auto">
            <a:xfrm>
              <a:off x="1877" y="1007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22" name="Text Box 20"/>
            <p:cNvSpPr txBox="1">
              <a:spLocks noChangeArrowheads="1"/>
            </p:cNvSpPr>
            <p:nvPr/>
          </p:nvSpPr>
          <p:spPr bwMode="auto">
            <a:xfrm>
              <a:off x="1891" y="1032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1014413" y="2117725"/>
            <a:ext cx="431800" cy="368300"/>
            <a:chOff x="1338" y="1271"/>
            <a:chExt cx="272" cy="232"/>
          </a:xfrm>
        </p:grpSpPr>
        <p:sp>
          <p:nvSpPr>
            <p:cNvPr id="19519" name="AutoShape 22"/>
            <p:cNvSpPr>
              <a:spLocks noChangeArrowheads="1"/>
            </p:cNvSpPr>
            <p:nvPr/>
          </p:nvSpPr>
          <p:spPr bwMode="auto">
            <a:xfrm>
              <a:off x="1338" y="1271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20" name="Text Box 23"/>
            <p:cNvSpPr txBox="1">
              <a:spLocks noChangeArrowheads="1"/>
            </p:cNvSpPr>
            <p:nvPr/>
          </p:nvSpPr>
          <p:spPr bwMode="auto">
            <a:xfrm>
              <a:off x="1341" y="1297"/>
              <a:ext cx="2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Ma</a:t>
              </a:r>
            </a:p>
          </p:txBody>
        </p:sp>
      </p:grpSp>
      <p:sp>
        <p:nvSpPr>
          <p:cNvPr id="19464" name="Text Box 24"/>
          <p:cNvSpPr txBox="1">
            <a:spLocks noChangeArrowheads="1"/>
          </p:cNvSpPr>
          <p:nvPr/>
        </p:nvSpPr>
        <p:spPr bwMode="auto">
          <a:xfrm>
            <a:off x="684213" y="404813"/>
            <a:ext cx="554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Befehlsausführung  - Bronze -</a:t>
            </a:r>
            <a:endParaRPr lang="de-DE" altLang="de-DE" b="1">
              <a:latin typeface="Arial" panose="020B0604020202020204" pitchFamily="34" charset="0"/>
            </a:endParaRPr>
          </a:p>
        </p:txBody>
      </p:sp>
      <p:sp>
        <p:nvSpPr>
          <p:cNvPr id="173081" name="Text Box 25"/>
          <p:cNvSpPr txBox="1">
            <a:spLocks noChangeArrowheads="1"/>
          </p:cNvSpPr>
          <p:nvPr/>
        </p:nvSpPr>
        <p:spPr bwMode="auto">
          <a:xfrm>
            <a:off x="8172450" y="3789363"/>
            <a:ext cx="8667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de-DE" altLang="de-DE" sz="1200"/>
              <a:t>erkundet/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befragt/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schaltet Strom ab</a:t>
            </a:r>
          </a:p>
        </p:txBody>
      </p:sp>
      <p:sp>
        <p:nvSpPr>
          <p:cNvPr id="173082" name="Text Box 26"/>
          <p:cNvSpPr txBox="1">
            <a:spLocks noChangeArrowheads="1"/>
          </p:cNvSpPr>
          <p:nvPr/>
        </p:nvSpPr>
        <p:spPr bwMode="auto">
          <a:xfrm>
            <a:off x="6402388" y="3492500"/>
            <a:ext cx="1223962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de-DE" altLang="de-DE" sz="1200"/>
              <a:t>unterstützt den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Gruppenführer</a:t>
            </a:r>
          </a:p>
        </p:txBody>
      </p:sp>
      <p:sp>
        <p:nvSpPr>
          <p:cNvPr id="173083" name="Text Box 27"/>
          <p:cNvSpPr txBox="1">
            <a:spLocks noChangeArrowheads="1"/>
          </p:cNvSpPr>
          <p:nvPr/>
        </p:nvSpPr>
        <p:spPr bwMode="auto">
          <a:xfrm>
            <a:off x="319088" y="2873375"/>
            <a:ext cx="4011612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de-DE" altLang="de-DE" sz="1200"/>
              <a:t>- Maschinist startet das Fahrzeug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- schaltet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   - Fahrzeugbeleuchtung ein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   - blaue Rundumkennleuchten ein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   - Warnblinkanlagen ein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- hilft evt. bei der Entnahme der TS 8/8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- hilft evt. beim Abhängen der fahrbaren Schlauchhaspel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- bedient die Feuerlöschkreiselpumpe</a:t>
            </a:r>
          </a:p>
        </p:txBody>
      </p:sp>
      <p:sp>
        <p:nvSpPr>
          <p:cNvPr id="173084" name="Freeform 28"/>
          <p:cNvSpPr>
            <a:spLocks/>
          </p:cNvSpPr>
          <p:nvPr/>
        </p:nvSpPr>
        <p:spPr bwMode="auto">
          <a:xfrm>
            <a:off x="2117725" y="2628900"/>
            <a:ext cx="2454275" cy="2060575"/>
          </a:xfrm>
          <a:custGeom>
            <a:avLst/>
            <a:gdLst>
              <a:gd name="T0" fmla="*/ 2147483646 w 1546"/>
              <a:gd name="T1" fmla="*/ 0 h 1298"/>
              <a:gd name="T2" fmla="*/ 2147483646 w 1546"/>
              <a:gd name="T3" fmla="*/ 2147483646 h 1298"/>
              <a:gd name="T4" fmla="*/ 2147483646 w 1546"/>
              <a:gd name="T5" fmla="*/ 2147483646 h 1298"/>
              <a:gd name="T6" fmla="*/ 2147483646 w 1546"/>
              <a:gd name="T7" fmla="*/ 2147483646 h 1298"/>
              <a:gd name="T8" fmla="*/ 2147483646 w 1546"/>
              <a:gd name="T9" fmla="*/ 2147483646 h 12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46"/>
              <a:gd name="T16" fmla="*/ 0 h 1298"/>
              <a:gd name="T17" fmla="*/ 1546 w 1546"/>
              <a:gd name="T18" fmla="*/ 1298 h 12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46" h="1298">
                <a:moveTo>
                  <a:pt x="754" y="0"/>
                </a:moveTo>
                <a:cubicBezTo>
                  <a:pt x="643" y="114"/>
                  <a:pt x="190" y="480"/>
                  <a:pt x="95" y="685"/>
                </a:cubicBezTo>
                <a:cubicBezTo>
                  <a:pt x="0" y="890"/>
                  <a:pt x="4" y="1162"/>
                  <a:pt x="185" y="1230"/>
                </a:cubicBezTo>
                <a:cubicBezTo>
                  <a:pt x="366" y="1298"/>
                  <a:pt x="956" y="1117"/>
                  <a:pt x="1183" y="1094"/>
                </a:cubicBezTo>
                <a:cubicBezTo>
                  <a:pt x="1410" y="1071"/>
                  <a:pt x="1486" y="1094"/>
                  <a:pt x="1546" y="1094"/>
                </a:cubicBezTo>
              </a:path>
            </a:pathLst>
          </a:custGeom>
          <a:noFill/>
          <a:ln w="28575" cmpd="sng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3085" name="Text Box 29"/>
          <p:cNvSpPr txBox="1">
            <a:spLocks noChangeArrowheads="1"/>
          </p:cNvSpPr>
          <p:nvPr/>
        </p:nvSpPr>
        <p:spPr bwMode="auto">
          <a:xfrm>
            <a:off x="3425825" y="4065588"/>
            <a:ext cx="13684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Wasser marsch!</a:t>
            </a:r>
          </a:p>
        </p:txBody>
      </p:sp>
      <p:graphicFrame>
        <p:nvGraphicFramePr>
          <p:cNvPr id="173086" name="Object 30"/>
          <p:cNvGraphicFramePr>
            <a:graphicFrameLocks noChangeAspect="1"/>
          </p:cNvGraphicFramePr>
          <p:nvPr/>
        </p:nvGraphicFramePr>
        <p:xfrm>
          <a:off x="412750" y="4271963"/>
          <a:ext cx="59213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5" name="CorelDRAW" r:id="rId6" imgW="592226" imgH="448666" progId="CorelDRAW.Graphic.12">
                  <p:embed/>
                </p:oleObj>
              </mc:Choice>
              <mc:Fallback>
                <p:oleObj name="CorelDRAW" r:id="rId6" imgW="592226" imgH="448666" progId="CorelDRAW.Graphic.12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4271963"/>
                        <a:ext cx="592138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1" name="Object 31"/>
          <p:cNvGraphicFramePr>
            <a:graphicFrameLocks noChangeAspect="1"/>
          </p:cNvGraphicFramePr>
          <p:nvPr/>
        </p:nvGraphicFramePr>
        <p:xfrm>
          <a:off x="684213" y="4652963"/>
          <a:ext cx="315912" cy="24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6" name="CorelDRAW" r:id="rId8" imgW="316382" imgH="246278" progId="CorelDRAW.Graphic.12">
                  <p:embed/>
                </p:oleObj>
              </mc:Choice>
              <mc:Fallback>
                <p:oleObj name="CorelDRAW" r:id="rId8" imgW="316382" imgH="246278" progId="CorelDRAW.Graphic.12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4652963"/>
                        <a:ext cx="315912" cy="246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088" name="Freeform 32"/>
          <p:cNvSpPr>
            <a:spLocks/>
          </p:cNvSpPr>
          <p:nvPr/>
        </p:nvSpPr>
        <p:spPr bwMode="auto">
          <a:xfrm>
            <a:off x="436563" y="1866900"/>
            <a:ext cx="3584575" cy="2489200"/>
          </a:xfrm>
          <a:custGeom>
            <a:avLst/>
            <a:gdLst>
              <a:gd name="T0" fmla="*/ 2147483646 w 2258"/>
              <a:gd name="T1" fmla="*/ 2147483646 h 1568"/>
              <a:gd name="T2" fmla="*/ 2147483646 w 2258"/>
              <a:gd name="T3" fmla="*/ 2147483646 h 1568"/>
              <a:gd name="T4" fmla="*/ 2147483646 w 2258"/>
              <a:gd name="T5" fmla="*/ 2147483646 h 1568"/>
              <a:gd name="T6" fmla="*/ 2147483646 w 2258"/>
              <a:gd name="T7" fmla="*/ 2147483646 h 1568"/>
              <a:gd name="T8" fmla="*/ 2147483646 w 2258"/>
              <a:gd name="T9" fmla="*/ 2147483646 h 1568"/>
              <a:gd name="T10" fmla="*/ 2147483646 w 2258"/>
              <a:gd name="T11" fmla="*/ 0 h 15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58"/>
              <a:gd name="T19" fmla="*/ 0 h 1568"/>
              <a:gd name="T20" fmla="*/ 2258 w 2258"/>
              <a:gd name="T21" fmla="*/ 1568 h 15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58" h="1568">
                <a:moveTo>
                  <a:pt x="189" y="1568"/>
                </a:moveTo>
                <a:cubicBezTo>
                  <a:pt x="164" y="1493"/>
                  <a:pt x="0" y="1252"/>
                  <a:pt x="29" y="1120"/>
                </a:cubicBezTo>
                <a:cubicBezTo>
                  <a:pt x="58" y="988"/>
                  <a:pt x="96" y="805"/>
                  <a:pt x="365" y="776"/>
                </a:cubicBezTo>
                <a:cubicBezTo>
                  <a:pt x="634" y="747"/>
                  <a:pt x="1341" y="987"/>
                  <a:pt x="1645" y="944"/>
                </a:cubicBezTo>
                <a:cubicBezTo>
                  <a:pt x="1949" y="901"/>
                  <a:pt x="2120" y="677"/>
                  <a:pt x="2189" y="520"/>
                </a:cubicBezTo>
                <a:cubicBezTo>
                  <a:pt x="2258" y="363"/>
                  <a:pt x="2088" y="108"/>
                  <a:pt x="2061" y="0"/>
                </a:cubicBezTo>
              </a:path>
            </a:pathLst>
          </a:custGeom>
          <a:noFill/>
          <a:ln w="28575" cmpd="sng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3089" name="Freeform 33"/>
          <p:cNvSpPr>
            <a:spLocks/>
          </p:cNvSpPr>
          <p:nvPr/>
        </p:nvSpPr>
        <p:spPr bwMode="auto">
          <a:xfrm>
            <a:off x="4787900" y="3533775"/>
            <a:ext cx="3822700" cy="868363"/>
          </a:xfrm>
          <a:custGeom>
            <a:avLst/>
            <a:gdLst>
              <a:gd name="T0" fmla="*/ 0 w 2408"/>
              <a:gd name="T1" fmla="*/ 2147483646 h 547"/>
              <a:gd name="T2" fmla="*/ 2147483646 w 2408"/>
              <a:gd name="T3" fmla="*/ 2147483646 h 547"/>
              <a:gd name="T4" fmla="*/ 2147483646 w 2408"/>
              <a:gd name="T5" fmla="*/ 2147483646 h 547"/>
              <a:gd name="T6" fmla="*/ 2147483646 w 2408"/>
              <a:gd name="T7" fmla="*/ 2147483646 h 547"/>
              <a:gd name="T8" fmla="*/ 2147483646 w 2408"/>
              <a:gd name="T9" fmla="*/ 2147483646 h 547"/>
              <a:gd name="T10" fmla="*/ 2147483646 w 2408"/>
              <a:gd name="T11" fmla="*/ 2147483646 h 547"/>
              <a:gd name="T12" fmla="*/ 2147483646 w 2408"/>
              <a:gd name="T13" fmla="*/ 2147483646 h 547"/>
              <a:gd name="T14" fmla="*/ 2147483646 w 2408"/>
              <a:gd name="T15" fmla="*/ 2147483646 h 547"/>
              <a:gd name="T16" fmla="*/ 2147483646 w 2408"/>
              <a:gd name="T17" fmla="*/ 2147483646 h 547"/>
              <a:gd name="T18" fmla="*/ 2147483646 w 2408"/>
              <a:gd name="T19" fmla="*/ 0 h 54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08"/>
              <a:gd name="T31" fmla="*/ 0 h 547"/>
              <a:gd name="T32" fmla="*/ 2408 w 2408"/>
              <a:gd name="T33" fmla="*/ 547 h 54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08" h="547">
                <a:moveTo>
                  <a:pt x="0" y="388"/>
                </a:moveTo>
                <a:cubicBezTo>
                  <a:pt x="98" y="324"/>
                  <a:pt x="197" y="260"/>
                  <a:pt x="318" y="252"/>
                </a:cubicBezTo>
                <a:cubicBezTo>
                  <a:pt x="439" y="244"/>
                  <a:pt x="559" y="294"/>
                  <a:pt x="726" y="342"/>
                </a:cubicBezTo>
                <a:cubicBezTo>
                  <a:pt x="893" y="390"/>
                  <a:pt x="1245" y="547"/>
                  <a:pt x="1320" y="542"/>
                </a:cubicBezTo>
                <a:cubicBezTo>
                  <a:pt x="1395" y="537"/>
                  <a:pt x="1207" y="375"/>
                  <a:pt x="1176" y="310"/>
                </a:cubicBezTo>
                <a:cubicBezTo>
                  <a:pt x="1145" y="245"/>
                  <a:pt x="1100" y="157"/>
                  <a:pt x="1132" y="150"/>
                </a:cubicBezTo>
                <a:cubicBezTo>
                  <a:pt x="1164" y="143"/>
                  <a:pt x="1295" y="232"/>
                  <a:pt x="1368" y="266"/>
                </a:cubicBezTo>
                <a:cubicBezTo>
                  <a:pt x="1441" y="300"/>
                  <a:pt x="1445" y="331"/>
                  <a:pt x="1568" y="354"/>
                </a:cubicBezTo>
                <a:cubicBezTo>
                  <a:pt x="1691" y="377"/>
                  <a:pt x="1968" y="461"/>
                  <a:pt x="2108" y="402"/>
                </a:cubicBezTo>
                <a:cubicBezTo>
                  <a:pt x="2248" y="343"/>
                  <a:pt x="2346" y="84"/>
                  <a:pt x="2408" y="0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73090" name="Picture 34" descr="RUSSI0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538" y="2276475"/>
            <a:ext cx="2174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5" name="Line 35"/>
          <p:cNvSpPr>
            <a:spLocks noChangeShapeType="1"/>
          </p:cNvSpPr>
          <p:nvPr/>
        </p:nvSpPr>
        <p:spPr bwMode="auto">
          <a:xfrm>
            <a:off x="7899400" y="2746375"/>
            <a:ext cx="5032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76" name="Line 36"/>
          <p:cNvSpPr>
            <a:spLocks noChangeShapeType="1"/>
          </p:cNvSpPr>
          <p:nvPr/>
        </p:nvSpPr>
        <p:spPr bwMode="auto">
          <a:xfrm>
            <a:off x="7894638" y="2579688"/>
            <a:ext cx="50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3093" name="Text Box 37"/>
          <p:cNvSpPr txBox="1">
            <a:spLocks noChangeArrowheads="1"/>
          </p:cNvSpPr>
          <p:nvPr/>
        </p:nvSpPr>
        <p:spPr bwMode="auto">
          <a:xfrm>
            <a:off x="4284663" y="2852738"/>
            <a:ext cx="30241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- Angriffstrupp erhält Einsatzbefehl</a:t>
            </a:r>
          </a:p>
        </p:txBody>
      </p:sp>
      <p:graphicFrame>
        <p:nvGraphicFramePr>
          <p:cNvPr id="173094" name="Object 38"/>
          <p:cNvGraphicFramePr>
            <a:graphicFrameLocks noChangeAspect="1"/>
          </p:cNvGraphicFramePr>
          <p:nvPr/>
        </p:nvGraphicFramePr>
        <p:xfrm>
          <a:off x="3059113" y="1125538"/>
          <a:ext cx="21907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7" name="CorelDRAW" r:id="rId11" imgW="420624" imgH="2690165" progId="CorelDRAW.Graphic.12">
                  <p:embed/>
                </p:oleObj>
              </mc:Choice>
              <mc:Fallback>
                <p:oleObj name="CorelDRAW" r:id="rId11" imgW="420624" imgH="2690165" progId="CorelDRAW.Graphic.12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1125538"/>
                        <a:ext cx="219075" cy="140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095" name="Text Box 39"/>
          <p:cNvSpPr txBox="1">
            <a:spLocks noChangeArrowheads="1"/>
          </p:cNvSpPr>
          <p:nvPr/>
        </p:nvSpPr>
        <p:spPr bwMode="auto">
          <a:xfrm>
            <a:off x="2339975" y="2781300"/>
            <a:ext cx="38893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Gruppenführer gibt im Fahrzeug den 1. Einsatzbefehl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rüstet sich aus und</a:t>
            </a:r>
          </a:p>
        </p:txBody>
      </p:sp>
      <p:sp>
        <p:nvSpPr>
          <p:cNvPr id="173096" name="Text Box 40"/>
          <p:cNvSpPr txBox="1">
            <a:spLocks noChangeArrowheads="1"/>
          </p:cNvSpPr>
          <p:nvPr/>
        </p:nvSpPr>
        <p:spPr bwMode="auto">
          <a:xfrm>
            <a:off x="3995738" y="1773238"/>
            <a:ext cx="25193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- Melder rüstet sich aus und</a:t>
            </a:r>
          </a:p>
        </p:txBody>
      </p:sp>
      <p:sp>
        <p:nvSpPr>
          <p:cNvPr id="173097" name="Text Box 41"/>
          <p:cNvSpPr txBox="1">
            <a:spLocks noChangeArrowheads="1"/>
          </p:cNvSpPr>
          <p:nvPr/>
        </p:nvSpPr>
        <p:spPr bwMode="auto">
          <a:xfrm>
            <a:off x="3924300" y="1052513"/>
            <a:ext cx="43926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Angriffstrupp wiederholt den Einsatzbefehl rüstet sich aus</a:t>
            </a:r>
          </a:p>
          <a:p>
            <a:pPr eaLnBrk="1" hangingPunct="1"/>
            <a:r>
              <a:rPr lang="de-DE" altLang="de-DE" sz="1200"/>
              <a:t>- setzt den Verteiler oder den Schnellangriffsverteiler</a:t>
            </a:r>
          </a:p>
          <a:p>
            <a:pPr eaLnBrk="1" hangingPunct="1"/>
            <a:r>
              <a:rPr lang="de-DE" altLang="de-DE" sz="1200"/>
              <a:t>- rüstet sich aus und meldet sich am Verteiler einsatzbereit</a:t>
            </a:r>
          </a:p>
        </p:txBody>
      </p:sp>
      <p:grpSp>
        <p:nvGrpSpPr>
          <p:cNvPr id="9" name="Group 43"/>
          <p:cNvGrpSpPr>
            <a:grpSpLocks/>
          </p:cNvGrpSpPr>
          <p:nvPr/>
        </p:nvGrpSpPr>
        <p:grpSpPr bwMode="auto">
          <a:xfrm>
            <a:off x="1422400" y="1250950"/>
            <a:ext cx="376238" cy="368300"/>
            <a:chOff x="1607" y="1007"/>
            <a:chExt cx="237" cy="232"/>
          </a:xfrm>
        </p:grpSpPr>
        <p:sp>
          <p:nvSpPr>
            <p:cNvPr id="19517" name="AutoShape 44"/>
            <p:cNvSpPr>
              <a:spLocks noChangeArrowheads="1"/>
            </p:cNvSpPr>
            <p:nvPr/>
          </p:nvSpPr>
          <p:spPr bwMode="auto">
            <a:xfrm>
              <a:off x="1607" y="1007"/>
              <a:ext cx="237" cy="232"/>
            </a:xfrm>
            <a:prstGeom prst="diamond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18" name="Text Box 45"/>
            <p:cNvSpPr txBox="1">
              <a:spLocks noChangeArrowheads="1"/>
            </p:cNvSpPr>
            <p:nvPr/>
          </p:nvSpPr>
          <p:spPr bwMode="auto">
            <a:xfrm>
              <a:off x="1633" y="1032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10" name="Group 46"/>
          <p:cNvGrpSpPr>
            <a:grpSpLocks/>
          </p:cNvGrpSpPr>
          <p:nvPr/>
        </p:nvGrpSpPr>
        <p:grpSpPr bwMode="auto">
          <a:xfrm>
            <a:off x="1417638" y="2046288"/>
            <a:ext cx="376237" cy="368300"/>
            <a:chOff x="1607" y="1271"/>
            <a:chExt cx="237" cy="232"/>
          </a:xfrm>
        </p:grpSpPr>
        <p:sp>
          <p:nvSpPr>
            <p:cNvPr id="19514" name="AutoShape 47"/>
            <p:cNvSpPr>
              <a:spLocks noChangeArrowheads="1"/>
            </p:cNvSpPr>
            <p:nvPr/>
          </p:nvSpPr>
          <p:spPr bwMode="auto">
            <a:xfrm>
              <a:off x="1607" y="1271"/>
              <a:ext cx="237" cy="232"/>
            </a:xfrm>
            <a:prstGeom prst="diamond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15" name="Text Box 48"/>
            <p:cNvSpPr txBox="1">
              <a:spLocks noChangeArrowheads="1"/>
            </p:cNvSpPr>
            <p:nvPr/>
          </p:nvSpPr>
          <p:spPr bwMode="auto">
            <a:xfrm>
              <a:off x="1632" y="1282"/>
              <a:ext cx="13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A</a:t>
              </a:r>
            </a:p>
          </p:txBody>
        </p:sp>
        <p:sp>
          <p:nvSpPr>
            <p:cNvPr id="19516" name="AutoShape 49"/>
            <p:cNvSpPr>
              <a:spLocks noChangeArrowheads="1"/>
            </p:cNvSpPr>
            <p:nvPr/>
          </p:nvSpPr>
          <p:spPr bwMode="auto">
            <a:xfrm>
              <a:off x="1693" y="1271"/>
              <a:ext cx="67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endParaRPr lang="de-DE" altLang="de-DE">
                <a:latin typeface="Arial" panose="020B0604020202020204" pitchFamily="34" charset="0"/>
              </a:endParaRPr>
            </a:p>
          </p:txBody>
        </p:sp>
      </p:grpSp>
      <p:sp>
        <p:nvSpPr>
          <p:cNvPr id="173106" name="Text Box 50"/>
          <p:cNvSpPr txBox="1">
            <a:spLocks noChangeArrowheads="1"/>
          </p:cNvSpPr>
          <p:nvPr/>
        </p:nvSpPr>
        <p:spPr bwMode="auto">
          <a:xfrm>
            <a:off x="331788" y="5030788"/>
            <a:ext cx="46720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Wassertrupp hilft beim Abhängen der fahrbaren Schlauchhaspel</a:t>
            </a:r>
          </a:p>
          <a:p>
            <a:pPr eaLnBrk="1" hangingPunct="1"/>
            <a:r>
              <a:rPr lang="de-DE" altLang="de-DE" sz="1200"/>
              <a:t>- verlegt B-Leitung zum Verteiler</a:t>
            </a:r>
          </a:p>
          <a:p>
            <a:pPr eaLnBrk="1" hangingPunct="1"/>
            <a:r>
              <a:rPr lang="de-DE" altLang="de-DE" sz="1200"/>
              <a:t>- verlegt B-Leitung vom Fahrzeug zur Wasserentnahmestelle und</a:t>
            </a:r>
          </a:p>
          <a:p>
            <a:pPr eaLnBrk="1" hangingPunct="1"/>
            <a:r>
              <a:rPr lang="de-DE" altLang="de-DE" sz="1200"/>
              <a:t>- setzt das Standrohr</a:t>
            </a:r>
            <a:endParaRPr lang="de-DE" altLang="de-DE"/>
          </a:p>
        </p:txBody>
      </p:sp>
      <p:sp>
        <p:nvSpPr>
          <p:cNvPr id="173107" name="Text Box 51"/>
          <p:cNvSpPr txBox="1">
            <a:spLocks noChangeArrowheads="1"/>
          </p:cNvSpPr>
          <p:nvPr/>
        </p:nvSpPr>
        <p:spPr bwMode="auto">
          <a:xfrm>
            <a:off x="704850" y="5551488"/>
            <a:ext cx="41036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Schlauchtrupp unterstützt den Wassertrupp</a:t>
            </a:r>
          </a:p>
          <a:p>
            <a:pPr eaLnBrk="1" hangingPunct="1"/>
            <a:r>
              <a:rPr lang="de-DE" altLang="de-DE" sz="1200"/>
              <a:t>- legt am Verteiler Schlauchmaterial bereit</a:t>
            </a:r>
          </a:p>
          <a:p>
            <a:pPr eaLnBrk="1" hangingPunct="1"/>
            <a:r>
              <a:rPr lang="de-DE" altLang="de-DE" sz="1200"/>
              <a:t>- übernimmt Aufsicht über Schlauchleitung und Verteiler</a:t>
            </a:r>
          </a:p>
        </p:txBody>
      </p:sp>
      <p:sp>
        <p:nvSpPr>
          <p:cNvPr id="173108" name="Freeform 52"/>
          <p:cNvSpPr>
            <a:spLocks/>
          </p:cNvSpPr>
          <p:nvPr/>
        </p:nvSpPr>
        <p:spPr bwMode="auto">
          <a:xfrm>
            <a:off x="4787900" y="3805238"/>
            <a:ext cx="3084513" cy="1052512"/>
          </a:xfrm>
          <a:custGeom>
            <a:avLst/>
            <a:gdLst>
              <a:gd name="T0" fmla="*/ 0 w 1943"/>
              <a:gd name="T1" fmla="*/ 2147483646 h 663"/>
              <a:gd name="T2" fmla="*/ 2147483646 w 1943"/>
              <a:gd name="T3" fmla="*/ 2147483646 h 663"/>
              <a:gd name="T4" fmla="*/ 2147483646 w 1943"/>
              <a:gd name="T5" fmla="*/ 2147483646 h 663"/>
              <a:gd name="T6" fmla="*/ 2147483646 w 1943"/>
              <a:gd name="T7" fmla="*/ 2147483646 h 663"/>
              <a:gd name="T8" fmla="*/ 2147483646 w 1943"/>
              <a:gd name="T9" fmla="*/ 2147483646 h 663"/>
              <a:gd name="T10" fmla="*/ 2147483646 w 1943"/>
              <a:gd name="T11" fmla="*/ 2147483646 h 663"/>
              <a:gd name="T12" fmla="*/ 2147483646 w 1943"/>
              <a:gd name="T13" fmla="*/ 2147483646 h 663"/>
              <a:gd name="T14" fmla="*/ 2147483646 w 1943"/>
              <a:gd name="T15" fmla="*/ 2147483646 h 663"/>
              <a:gd name="T16" fmla="*/ 2147483646 w 1943"/>
              <a:gd name="T17" fmla="*/ 2147483646 h 663"/>
              <a:gd name="T18" fmla="*/ 2147483646 w 1943"/>
              <a:gd name="T19" fmla="*/ 2147483646 h 663"/>
              <a:gd name="T20" fmla="*/ 2147483646 w 1943"/>
              <a:gd name="T21" fmla="*/ 0 h 6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3"/>
              <a:gd name="T34" fmla="*/ 0 h 663"/>
              <a:gd name="T35" fmla="*/ 1943 w 1943"/>
              <a:gd name="T36" fmla="*/ 663 h 66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3" h="663">
                <a:moveTo>
                  <a:pt x="0" y="443"/>
                </a:moveTo>
                <a:cubicBezTo>
                  <a:pt x="79" y="496"/>
                  <a:pt x="159" y="549"/>
                  <a:pt x="272" y="579"/>
                </a:cubicBezTo>
                <a:cubicBezTo>
                  <a:pt x="385" y="609"/>
                  <a:pt x="597" y="648"/>
                  <a:pt x="680" y="625"/>
                </a:cubicBezTo>
                <a:cubicBezTo>
                  <a:pt x="763" y="602"/>
                  <a:pt x="718" y="443"/>
                  <a:pt x="771" y="443"/>
                </a:cubicBezTo>
                <a:cubicBezTo>
                  <a:pt x="824" y="443"/>
                  <a:pt x="930" y="595"/>
                  <a:pt x="998" y="625"/>
                </a:cubicBezTo>
                <a:cubicBezTo>
                  <a:pt x="1066" y="655"/>
                  <a:pt x="1156" y="663"/>
                  <a:pt x="1179" y="625"/>
                </a:cubicBezTo>
                <a:cubicBezTo>
                  <a:pt x="1202" y="587"/>
                  <a:pt x="1104" y="421"/>
                  <a:pt x="1134" y="398"/>
                </a:cubicBezTo>
                <a:cubicBezTo>
                  <a:pt x="1164" y="375"/>
                  <a:pt x="1285" y="466"/>
                  <a:pt x="1361" y="489"/>
                </a:cubicBezTo>
                <a:cubicBezTo>
                  <a:pt x="1437" y="512"/>
                  <a:pt x="1499" y="559"/>
                  <a:pt x="1588" y="534"/>
                </a:cubicBezTo>
                <a:cubicBezTo>
                  <a:pt x="1677" y="509"/>
                  <a:pt x="1849" y="428"/>
                  <a:pt x="1896" y="339"/>
                </a:cubicBezTo>
                <a:cubicBezTo>
                  <a:pt x="1943" y="250"/>
                  <a:pt x="1874" y="71"/>
                  <a:pt x="1868" y="0"/>
                </a:cubicBezTo>
              </a:path>
            </a:pathLst>
          </a:custGeom>
          <a:noFill/>
          <a:ln w="28575" cmpd="sng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4140200" y="4508500"/>
            <a:ext cx="614363" cy="476250"/>
            <a:chOff x="2789" y="2886"/>
            <a:chExt cx="387" cy="300"/>
          </a:xfrm>
        </p:grpSpPr>
        <p:graphicFrame>
          <p:nvGraphicFramePr>
            <p:cNvPr id="19512" name="Object 55"/>
            <p:cNvGraphicFramePr>
              <a:graphicFrameLocks noChangeAspect="1"/>
            </p:cNvGraphicFramePr>
            <p:nvPr/>
          </p:nvGraphicFramePr>
          <p:xfrm>
            <a:off x="2789" y="2886"/>
            <a:ext cx="341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48" name="CorelDRAW" r:id="rId13" imgW="540715" imgH="333146" progId="CorelDRAW.Graphic.12">
                    <p:embed/>
                  </p:oleObj>
                </mc:Choice>
                <mc:Fallback>
                  <p:oleObj name="CorelDRAW" r:id="rId13" imgW="540715" imgH="333146" progId="CorelDRAW.Graphic.12">
                    <p:embed/>
                    <p:pic>
                      <p:nvPicPr>
                        <p:cNvPr id="0" name="Object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9" y="2886"/>
                          <a:ext cx="341" cy="2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513" name="Object 56"/>
            <p:cNvGraphicFramePr>
              <a:graphicFrameLocks noChangeAspect="1"/>
            </p:cNvGraphicFramePr>
            <p:nvPr/>
          </p:nvGraphicFramePr>
          <p:xfrm>
            <a:off x="2835" y="2976"/>
            <a:ext cx="341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49" name="CorelDRAW" r:id="rId15" imgW="540715" imgH="333146" progId="CorelDRAW.Graphic.12">
                    <p:embed/>
                  </p:oleObj>
                </mc:Choice>
                <mc:Fallback>
                  <p:oleObj name="CorelDRAW" r:id="rId15" imgW="540715" imgH="333146" progId="CorelDRAW.Graphic.12">
                    <p:embed/>
                    <p:pic>
                      <p:nvPicPr>
                        <p:cNvPr id="0" name="Object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5" y="2976"/>
                          <a:ext cx="341" cy="2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3136" name="Text Box 80"/>
          <p:cNvSpPr txBox="1">
            <a:spLocks noChangeArrowheads="1"/>
          </p:cNvSpPr>
          <p:nvPr/>
        </p:nvSpPr>
        <p:spPr bwMode="auto">
          <a:xfrm>
            <a:off x="5148263" y="5300663"/>
            <a:ext cx="338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Wassertrupp erhält Einsatzbefehl</a:t>
            </a:r>
          </a:p>
          <a:p>
            <a:pPr eaLnBrk="1" hangingPunct="1"/>
            <a:r>
              <a:rPr lang="de-DE" altLang="de-DE" sz="1200"/>
              <a:t>- übernimmt Brandbekämpfung mit 2. Rohr</a:t>
            </a:r>
          </a:p>
        </p:txBody>
      </p:sp>
      <p:sp>
        <p:nvSpPr>
          <p:cNvPr id="173137" name="Text Box 81"/>
          <p:cNvSpPr txBox="1">
            <a:spLocks noChangeArrowheads="1"/>
          </p:cNvSpPr>
          <p:nvPr/>
        </p:nvSpPr>
        <p:spPr bwMode="auto">
          <a:xfrm>
            <a:off x="5199063" y="333375"/>
            <a:ext cx="394493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Schlauchtrupp und Melder stellen die Leiter</a:t>
            </a:r>
          </a:p>
          <a:p>
            <a:pPr eaLnBrk="1" hangingPunct="1"/>
            <a:r>
              <a:rPr lang="de-DE" altLang="de-DE" sz="1200"/>
              <a:t>- Schlauchtrupp sichert die Leiter mit Mastwurf</a:t>
            </a:r>
          </a:p>
          <a:p>
            <a:pPr eaLnBrk="1" hangingPunct="1"/>
            <a:r>
              <a:rPr lang="de-DE" altLang="de-DE" sz="1200"/>
              <a:t>- legt der Person Brustbund und Rettungsknoten an</a:t>
            </a:r>
          </a:p>
          <a:p>
            <a:pPr eaLnBrk="1" hangingPunct="1"/>
            <a:r>
              <a:rPr lang="de-DE" altLang="de-DE" sz="1200"/>
              <a:t>- Person wird mit Halbmastwurfsicherung gesichert</a:t>
            </a:r>
          </a:p>
          <a:p>
            <a:pPr eaLnBrk="1" hangingPunct="1"/>
            <a:r>
              <a:rPr lang="de-DE" altLang="de-DE" sz="1200"/>
              <a:t>- Schlauchtruppmann steigt mit der Person ab</a:t>
            </a:r>
          </a:p>
          <a:p>
            <a:pPr eaLnBrk="1" hangingPunct="1"/>
            <a:r>
              <a:rPr lang="de-DE" altLang="de-DE" sz="1200"/>
              <a:t>- Schlauchtruppführer meldet dem Gruppenführer die </a:t>
            </a:r>
            <a:br>
              <a:rPr lang="de-DE" altLang="de-DE" sz="1200"/>
            </a:br>
            <a:r>
              <a:rPr lang="de-DE" altLang="de-DE" sz="1200"/>
              <a:t>  erfolgreiche Menschenrettung</a:t>
            </a:r>
          </a:p>
          <a:p>
            <a:pPr eaLnBrk="1" hangingPunct="1"/>
            <a:r>
              <a:rPr lang="de-DE" altLang="de-DE" sz="1200"/>
              <a:t>- Person wird zum Fahrzeug gebracht</a:t>
            </a:r>
          </a:p>
        </p:txBody>
      </p:sp>
      <p:sp>
        <p:nvSpPr>
          <p:cNvPr id="173138" name="Text Box 82"/>
          <p:cNvSpPr txBox="1">
            <a:spLocks noChangeArrowheads="1"/>
          </p:cNvSpPr>
          <p:nvPr/>
        </p:nvSpPr>
        <p:spPr bwMode="auto">
          <a:xfrm>
            <a:off x="4859338" y="5013325"/>
            <a:ext cx="223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Melder gibt Lagemeldung ab</a:t>
            </a:r>
          </a:p>
          <a:p>
            <a:pPr eaLnBrk="1" hangingPunct="1"/>
            <a:r>
              <a:rPr lang="de-DE" altLang="de-DE" sz="1200"/>
              <a:t>- besetzt den Verteiler</a:t>
            </a:r>
          </a:p>
        </p:txBody>
      </p:sp>
      <p:sp>
        <p:nvSpPr>
          <p:cNvPr id="173139" name="AutoShape 83"/>
          <p:cNvSpPr>
            <a:spLocks noChangeArrowheads="1"/>
          </p:cNvSpPr>
          <p:nvPr/>
        </p:nvSpPr>
        <p:spPr bwMode="auto">
          <a:xfrm>
            <a:off x="7451725" y="1773238"/>
            <a:ext cx="649288" cy="287337"/>
          </a:xfrm>
          <a:prstGeom prst="wedgeRoundRectCallout">
            <a:avLst>
              <a:gd name="adj1" fmla="val 40463"/>
              <a:gd name="adj2" fmla="val 112431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sz="1200"/>
              <a:t>HILFE</a:t>
            </a:r>
          </a:p>
        </p:txBody>
      </p:sp>
      <p:grpSp>
        <p:nvGrpSpPr>
          <p:cNvPr id="12" name="Group 84"/>
          <p:cNvGrpSpPr>
            <a:grpSpLocks/>
          </p:cNvGrpSpPr>
          <p:nvPr/>
        </p:nvGrpSpPr>
        <p:grpSpPr bwMode="auto">
          <a:xfrm>
            <a:off x="1417638" y="1652588"/>
            <a:ext cx="434975" cy="368300"/>
            <a:chOff x="1336" y="1007"/>
            <a:chExt cx="274" cy="232"/>
          </a:xfrm>
        </p:grpSpPr>
        <p:sp>
          <p:nvSpPr>
            <p:cNvPr id="19510" name="AutoShape 85"/>
            <p:cNvSpPr>
              <a:spLocks noChangeArrowheads="1"/>
            </p:cNvSpPr>
            <p:nvPr/>
          </p:nvSpPr>
          <p:spPr bwMode="auto">
            <a:xfrm>
              <a:off x="1338" y="1007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11" name="Text Box 86"/>
            <p:cNvSpPr txBox="1">
              <a:spLocks noChangeArrowheads="1"/>
            </p:cNvSpPr>
            <p:nvPr/>
          </p:nvSpPr>
          <p:spPr bwMode="auto">
            <a:xfrm>
              <a:off x="1336" y="1030"/>
              <a:ext cx="2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Me</a:t>
              </a:r>
            </a:p>
          </p:txBody>
        </p:sp>
      </p:grpSp>
      <p:sp>
        <p:nvSpPr>
          <p:cNvPr id="173143" name="Text Box 87"/>
          <p:cNvSpPr txBox="1">
            <a:spLocks noChangeArrowheads="1"/>
          </p:cNvSpPr>
          <p:nvPr/>
        </p:nvSpPr>
        <p:spPr bwMode="auto">
          <a:xfrm>
            <a:off x="3927475" y="2030413"/>
            <a:ext cx="39608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Gruppenführer erteilt Einsatzbefehl an Schlauchtrupp </a:t>
            </a:r>
            <a:br>
              <a:rPr lang="de-DE" altLang="de-DE" sz="1200"/>
            </a:br>
            <a:r>
              <a:rPr lang="de-DE" altLang="de-DE" sz="1200"/>
              <a:t>   und Melder</a:t>
            </a:r>
          </a:p>
          <a:p>
            <a:pPr eaLnBrk="1" hangingPunct="1"/>
            <a:r>
              <a:rPr lang="de-DE" altLang="de-DE" sz="1200"/>
              <a:t>- beruhigt und befragt die Person</a:t>
            </a:r>
          </a:p>
        </p:txBody>
      </p:sp>
      <p:grpSp>
        <p:nvGrpSpPr>
          <p:cNvPr id="13" name="Group 88"/>
          <p:cNvGrpSpPr>
            <a:grpSpLocks/>
          </p:cNvGrpSpPr>
          <p:nvPr/>
        </p:nvGrpSpPr>
        <p:grpSpPr bwMode="auto">
          <a:xfrm>
            <a:off x="1811338" y="1854200"/>
            <a:ext cx="374650" cy="368300"/>
            <a:chOff x="2148" y="1271"/>
            <a:chExt cx="236" cy="232"/>
          </a:xfrm>
        </p:grpSpPr>
        <p:sp>
          <p:nvSpPr>
            <p:cNvPr id="19507" name="AutoShape 89"/>
            <p:cNvSpPr>
              <a:spLocks noChangeArrowheads="1"/>
            </p:cNvSpPr>
            <p:nvPr/>
          </p:nvSpPr>
          <p:spPr bwMode="auto">
            <a:xfrm>
              <a:off x="2148" y="1271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08" name="AutoShape 90"/>
            <p:cNvSpPr>
              <a:spLocks noChangeArrowheads="1"/>
            </p:cNvSpPr>
            <p:nvPr/>
          </p:nvSpPr>
          <p:spPr bwMode="auto">
            <a:xfrm>
              <a:off x="223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09" name="Text Box 91"/>
            <p:cNvSpPr txBox="1">
              <a:spLocks noChangeArrowheads="1"/>
            </p:cNvSpPr>
            <p:nvPr/>
          </p:nvSpPr>
          <p:spPr bwMode="auto">
            <a:xfrm>
              <a:off x="2173" y="1296"/>
              <a:ext cx="1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14" name="Group 92"/>
          <p:cNvGrpSpPr>
            <a:grpSpLocks/>
          </p:cNvGrpSpPr>
          <p:nvPr/>
        </p:nvGrpSpPr>
        <p:grpSpPr bwMode="auto">
          <a:xfrm>
            <a:off x="1816100" y="1466850"/>
            <a:ext cx="374650" cy="368300"/>
            <a:chOff x="2148" y="1007"/>
            <a:chExt cx="236" cy="232"/>
          </a:xfrm>
        </p:grpSpPr>
        <p:sp>
          <p:nvSpPr>
            <p:cNvPr id="19505" name="AutoShape 93"/>
            <p:cNvSpPr>
              <a:spLocks noChangeArrowheads="1"/>
            </p:cNvSpPr>
            <p:nvPr/>
          </p:nvSpPr>
          <p:spPr bwMode="auto">
            <a:xfrm>
              <a:off x="2148" y="1007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06" name="Text Box 94"/>
            <p:cNvSpPr txBox="1">
              <a:spLocks noChangeArrowheads="1"/>
            </p:cNvSpPr>
            <p:nvPr/>
          </p:nvSpPr>
          <p:spPr bwMode="auto">
            <a:xfrm>
              <a:off x="2173" y="1032"/>
              <a:ext cx="13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sp>
        <p:nvSpPr>
          <p:cNvPr id="173151" name="Text Box 95"/>
          <p:cNvSpPr txBox="1">
            <a:spLocks noChangeArrowheads="1"/>
          </p:cNvSpPr>
          <p:nvPr/>
        </p:nvSpPr>
        <p:spPr bwMode="auto">
          <a:xfrm>
            <a:off x="5003800" y="2636838"/>
            <a:ext cx="2635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Gruppenführer gibt Lagemeldung </a:t>
            </a:r>
            <a:br>
              <a:rPr lang="de-DE" altLang="de-DE" sz="1200"/>
            </a:br>
            <a:r>
              <a:rPr lang="de-DE" altLang="de-DE" sz="1200"/>
              <a:t>  und Einsatzbefehl an Melder</a:t>
            </a:r>
          </a:p>
        </p:txBody>
      </p:sp>
      <p:grpSp>
        <p:nvGrpSpPr>
          <p:cNvPr id="15" name="Group 96"/>
          <p:cNvGrpSpPr>
            <a:grpSpLocks/>
          </p:cNvGrpSpPr>
          <p:nvPr/>
        </p:nvGrpSpPr>
        <p:grpSpPr bwMode="auto">
          <a:xfrm>
            <a:off x="1023938" y="1068388"/>
            <a:ext cx="365125" cy="457200"/>
            <a:chOff x="2194" y="1994"/>
            <a:chExt cx="482" cy="548"/>
          </a:xfrm>
        </p:grpSpPr>
        <p:sp>
          <p:nvSpPr>
            <p:cNvPr id="19501" name="AutoShape 97"/>
            <p:cNvSpPr>
              <a:spLocks noChangeArrowheads="1"/>
            </p:cNvSpPr>
            <p:nvPr/>
          </p:nvSpPr>
          <p:spPr bwMode="auto">
            <a:xfrm>
              <a:off x="2194" y="2090"/>
              <a:ext cx="482" cy="45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02" name="AutoShape 98"/>
            <p:cNvSpPr>
              <a:spLocks noChangeArrowheads="1"/>
            </p:cNvSpPr>
            <p:nvPr/>
          </p:nvSpPr>
          <p:spPr bwMode="auto">
            <a:xfrm>
              <a:off x="2368" y="2090"/>
              <a:ext cx="138" cy="6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03" name="Oval 99"/>
            <p:cNvSpPr>
              <a:spLocks noChangeArrowheads="1"/>
            </p:cNvSpPr>
            <p:nvPr/>
          </p:nvSpPr>
          <p:spPr bwMode="auto">
            <a:xfrm>
              <a:off x="233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9504" name="Oval 100"/>
            <p:cNvSpPr>
              <a:spLocks noChangeArrowheads="1"/>
            </p:cNvSpPr>
            <p:nvPr/>
          </p:nvSpPr>
          <p:spPr bwMode="auto">
            <a:xfrm>
              <a:off x="247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173170" name="Text Box 114"/>
          <p:cNvSpPr txBox="1">
            <a:spLocks noChangeArrowheads="1"/>
          </p:cNvSpPr>
          <p:nvPr/>
        </p:nvSpPr>
        <p:spPr bwMode="auto">
          <a:xfrm>
            <a:off x="5076825" y="2133600"/>
            <a:ext cx="2808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Gruppenführer gibt Lagemeldung ab</a:t>
            </a:r>
          </a:p>
        </p:txBody>
      </p:sp>
      <p:sp>
        <p:nvSpPr>
          <p:cNvPr id="173171" name="Text Box 115"/>
          <p:cNvSpPr txBox="1">
            <a:spLocks noChangeArrowheads="1"/>
          </p:cNvSpPr>
          <p:nvPr/>
        </p:nvSpPr>
        <p:spPr bwMode="auto">
          <a:xfrm>
            <a:off x="5508625" y="5445125"/>
            <a:ext cx="33845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Gruppenführer kontrolliert das Gebäudes</a:t>
            </a:r>
          </a:p>
        </p:txBody>
      </p:sp>
      <p:sp>
        <p:nvSpPr>
          <p:cNvPr id="173172" name="Text Box 116"/>
          <p:cNvSpPr txBox="1">
            <a:spLocks noChangeArrowheads="1"/>
          </p:cNvSpPr>
          <p:nvPr/>
        </p:nvSpPr>
        <p:spPr bwMode="auto">
          <a:xfrm>
            <a:off x="5651500" y="2565400"/>
            <a:ext cx="2016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und gibt Lagemeldung ab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3.33333E-6 C -0.00902 -0.01945 -0.01788 -0.03889 0.03195 -0.04445 C 0.08178 -0.05 0.21025 -0.06459 0.29862 -0.03334 C 0.38698 -0.00209 0.51181 0.07384 0.56251 0.14259 C 0.6132 0.21134 0.57292 0.33889 0.60278 0.37963 C 0.63264 0.42037 0.68716 0.4037 0.74167 0.38703 " pathEditMode="relative" ptsTypes="aaaaaA">
                                      <p:cBhvr>
                                        <p:cTn id="1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115 C 0.0217 -0.00185 0.0908 -0.02384 0.15556 -0.00555 C 0.22031 0.01274 0.33142 0.05625 0.38333 0.10926 C 0.43507 0.16227 0.42066 0.27199 0.46667 0.31297 C 0.51233 0.35394 0.61875 0.34699 0.65868 0.35579 " pathEditMode="relative" rAng="0" ptsTypes="aaaaa">
                                      <p:cBhvr>
                                        <p:cTn id="3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94" y="16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C -0.02014 0.03148 -0.04028 0.0632 0.00972 0.07407 C 0.05972 0.08495 0.25139 0.08727 0.3 0.06482 C 0.34861 0.04236 0.325 -0.00949 0.30139 -0.06111 " pathEditMode="relative" ptsTypes="aaaA">
                                      <p:cBhvr>
                                        <p:cTn id="4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C -0.01146 0.03542 -0.02292 0.07107 0.01945 0.09259 C 0.06181 0.11412 0.20017 0.1088 0.25417 0.12963 C 0.30816 0.15046 0.32517 0.19908 0.34392 0.21736 " pathEditMode="relative" rAng="0" ptsTypes="aaaa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42" y="1085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C -0.0066 -0.01343 -0.01302 -0.02686 0.02222 -0.03704 C 0.05747 -0.04723 0.15677 -0.08079 0.21111 -0.06111 C 0.26545 -0.04144 0.31788 0.01551 0.34861 0.08148 C 0.37934 0.14745 0.3875 0.2412 0.39583 0.33518 " pathEditMode="relative" ptsTypes="aaaaA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7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7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7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7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7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7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C 0.01614 0.025 0.03246 0.05023 0.0375 0.07222 C 0.04253 0.09422 0.01961 0.10463 0.03055 0.13148 C 0.04149 0.15834 0.06475 0.21875 0.10277 0.23334 C 0.14079 0.24792 0.19947 0.2331 0.25833 0.21852 " pathEditMode="relative" ptsTypes="aaaaA">
                                      <p:cBhvr>
                                        <p:cTn id="8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0186 C -0.00694 0.02848 -0.01962 0.10625 -0.03472 0.16297 C -0.04983 0.21968 -0.1 0.3176 -0.09167 0.3426 C -0.08333 0.3676 -0.04115 0.31898 0.01528 0.31297 C 0.0717 0.30695 0.19844 0.30764 0.2467 0.30625 " pathEditMode="relative" rAng="0" ptsTypes="aaaaa">
                                      <p:cBhvr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65" y="1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C -0.00278 0.12824 -0.00556 0.25672 0.00139 0.30185 C 0.00833 0.34699 0.02152 0.31042 0.04166 0.27037 C 0.0618 0.23033 0.10538 0.07523 0.12222 0.06111 C 0.13906 0.04699 0.13958 0.13426 0.14305 0.18519 C 0.14652 0.23611 0.10937 0.34028 0.14305 0.36667 C 0.17673 0.39306 0.30312 0.34838 0.34531 0.34352 " pathEditMode="relative" rAng="0" ptsTypes="aaaaaaa">
                                      <p:cBhvr>
                                        <p:cTn id="9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79" y="19653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40741E-7 C -0.00278 0.12824 -0.00556 0.25671 0.00139 0.30185 C 0.00833 0.34699 0.02153 0.31042 0.04166 0.27037 C 0.0618 0.23032 0.10538 0.07523 0.12222 0.06111 C 0.13906 0.04699 0.13958 0.13426 0.14305 0.18519 C 0.14653 0.23611 0.15139 0.3294 0.14305 0.36667 C 0.13472 0.40394 0.10382 0.40046 0.0934 0.40926 " pathEditMode="relative" rAng="0" ptsTypes="aaaaaaa">
                                      <p:cBhvr>
                                        <p:cTn id="9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2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167 0.38703 C 0.68681 0.35416 0.63525 0.31967 0.58056 0.30555 C 0.52587 0.29143 0.44861 0.30254 0.41389 0.30162 " pathEditMode="relative" rAng="0" ptsTypes="aaa">
                                      <p:cBhvr>
                                        <p:cTn id="10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89" y="-479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076 0.35579 C 0.61458 0.35093 0.45278 0.33426 0.38472 0.32593 C 0.31667 0.3176 0.28003 0.30996 0.25243 0.30579 " pathEditMode="relative" rAng="0" ptsTypes="aaa">
                                      <p:cBhvr>
                                        <p:cTn id="10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584 0.33518 C 0.42327 0.34606 0.43247 0.35255 0.475 0.36667 C 0.51754 0.38079 0.60018 0.41991 0.65104 0.41991 C 0.70191 0.41991 0.7533 0.37801 0.78021 0.36713 " pathEditMode="relative" rAng="0" ptsTypes="aaaa">
                                      <p:cBhvr>
                                        <p:cTn id="1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19" y="4236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392 0.21736 C 0.3967 0.24977 0.44965 0.28241 0.48698 0.29514 C 0.52431 0.30787 0.51736 0.31019 0.56754 0.29329 C 0.61771 0.27639 0.74219 0.21482 0.78802 0.19421 " pathEditMode="relative" rAng="0" ptsTypes="aaaa">
                                      <p:cBhvr>
                                        <p:cTn id="1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05" y="3472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17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17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17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17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7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035 0.30579 C 0.23802 0.30695 0.21354 0.33612 0.17778 0.31297 C 0.14201 0.28982 0.05469 0.2176 0.03611 0.16667 C 0.01753 0.11574 0.04201 0.06158 0.06667 0.00741 " pathEditMode="relative" rAng="0" ptsTypes="aaaa">
                                      <p:cBhvr>
                                        <p:cTn id="1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49" y="-13403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4 0.40926 C 0.07847 0.29167 0.06371 0.17407 0.06007 0.10926 C 0.05642 0.04444 0.06371 0.03241 0.07118 0.02037 " pathEditMode="relative" ptsTypes="aaA">
                                      <p:cBhvr>
                                        <p:cTn id="1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531 0.34352 C 0.25503 0.31366 0.16493 0.28403 0.1217 0.23056 C 0.07847 0.17708 0.08194 0.1 0.08559 0.02315 " pathEditMode="relative" ptsTypes="aaA">
                                      <p:cBhvr>
                                        <p:cTn id="1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0.0051 C 0.04375 0.03774 0.14288 0.17061 0.23541 0.2007 C 0.32795 0.23079 0.49271 0.18889 0.56041 0.18565 " pathEditMode="relative" rAng="0" ptsTypes="aaa">
                                      <p:cBhvr>
                                        <p:cTn id="162" dur="2000" fill="hold"/>
                                        <p:tgtEl>
                                          <p:spTgt spid="17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43" y="11273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0.00741 C 0.14306 0.11852 0.23038 0.23056 0.31528 0.28704 C 0.40017 0.34352 0.51476 0.34699 0.57639 0.34607 C 0.63802 0.34514 0.66215 0.29445 0.68472 0.28079 " pathEditMode="relative" rAng="0" ptsTypes="aaaa">
                                      <p:cBhvr>
                                        <p:cTn id="16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3" y="16968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18 0.02037 C 0.11476 0.09583 0.15851 0.1713 0.26701 0.21852 C 0.37552 0.26574 0.54896 0.28472 0.72257 0.3037 " pathEditMode="relative" ptsTypes="aaA">
                                      <p:cBhvr>
                                        <p:cTn id="1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59 0.02315 C 0.18802 0.11158 0.29045 0.2 0.3967 0.24723 C 0.50295 0.29445 0.61302 0.30047 0.72309 0.30649 " pathEditMode="relative" ptsTypes="aaA">
                                      <p:cBhvr>
                                        <p:cTn id="16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77778E-6 C 0.00451 -0.01851 0.0092 -0.0368 0.01354 -0.04027 C 0.01788 -0.04374 0.0276 -0.07823 0.02604 -0.02083 C 0.02448 0.03658 0.01423 0.17038 0.00416 0.30417 " pathEditMode="relative" ptsTypes="aaaA">
                                      <p:cBhvr>
                                        <p:cTn id="171" dur="3000" fill="hold"/>
                                        <p:tgtEl>
                                          <p:spTgt spid="173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0.28149 C -0.05765 0.29352 -0.12067 0.30556 -0.19167 0.28334 C -0.26268 0.26112 -0.38473 0.20625 -0.42084 0.14815 C -0.45695 0.09005 -0.43265 0.0125 -0.40834 -0.06481 " pathEditMode="relative" rAng="0" ptsTypes="aaaA">
                                      <p:cBhvr>
                                        <p:cTn id="174" dur="2000" fill="hold"/>
                                        <p:tgtEl>
                                          <p:spTgt spid="173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257 0.30371 C 0.71111 0.35162 0.69982 0.39977 0.62396 0.39445 C 0.54809 0.38912 0.32239 0.33426 0.26701 0.27223 C 0.21163 0.21019 0.25173 0.11621 0.29201 0.02223 " pathEditMode="relative" ptsTypes="aaaA">
                                      <p:cBhvr>
                                        <p:cTn id="1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309 0.30648 C 0.66093 0.3125 0.59878 0.31852 0.52725 0.30278 C 0.45573 0.28704 0.33368 0.25741 0.29392 0.21204 C 0.25416 0.16667 0.28958 0.06829 0.28836 0.03056 " pathEditMode="relative" rAng="0" ptsTypes="aaaa">
                                      <p:cBhvr>
                                        <p:cTn id="17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55" y="-13194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9479 0.30834 C 0.66736 0.31875 0.64306 0.33334 0.59792 0.32362 C 0.55278 0.31389 0.46042 0.26551 0.42431 0.25024 " pathEditMode="relative" rAng="0" ptsTypes="aaa">
                                      <p:cBhvr>
                                        <p:cTn id="18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24" y="-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604 0.2507 C 0.43802 0.25 0.4783 0.26135 0.49757 0.24607 C 0.51684 0.23079 0.54306 0.14237 0.54201 0.15903 C 0.54097 0.1757 0.51458 0.31135 0.49097 0.34607 C 0.46736 0.38079 0.41927 0.3625 0.40035 0.3669 " pathEditMode="relative" rAng="0" ptsTypes="aaaaa">
                                      <p:cBhvr>
                                        <p:cTn id="19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66" y="1088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 nodeType="clickPar">
                      <p:stCondLst>
                        <p:cond delay="indefinite"/>
                      </p:stCondLst>
                      <p:childTnLst>
                        <p:par>
                          <p:cTn id="1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2000" fill="hold"/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2000" fill="hold"/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000" fill="hold"/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2000"/>
                                        <p:tgtEl>
                                          <p:spTgt spid="17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833 0.21852 C 0.29288 0.26019 0.3276 0.30185 0.38194 0.32222 C 0.43628 0.34259 0.53941 0.34514 0.58472 0.34074 C 0.63003 0.33634 0.64166 0.31759 0.65416 0.2963 C 0.66666 0.275 0.65885 0.23079 0.66007 0.21343 " pathEditMode="relative" rAng="0" ptsTypes="aaaaa">
                                      <p:cBhvr>
                                        <p:cTn id="2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17" y="6065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67 0.30625 C 0.30104 0.36621 0.35556 0.42639 0.42726 0.44885 C 0.49896 0.4713 0.6401 0.45625 0.67726 0.44144 C 0.71441 0.42662 0.65573 0.37686 0.65 0.35973 " pathEditMode="relative" rAng="0" ptsTypes="aaaa">
                                      <p:cBhvr>
                                        <p:cTn id="2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85" y="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389 0.30162 C 0.45139 0.33079 0.48889 0.35995 0.53334 0.38681 C 0.57778 0.41366 0.64514 0.4463 0.68056 0.46273 C 0.71598 0.47917 0.72934 0.48843 0.74584 0.48495 C 0.76233 0.48148 0.77223 0.45116 0.77917 0.44236 " pathEditMode="relative" rAng="0" ptsTypes="aaaaa">
                                      <p:cBhvr>
                                        <p:cTn id="2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64" y="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952 0.44282 C 0.76563 0.43681 0.7448 0.43657 0.69566 0.40602 C 0.64653 0.37546 0.52865 0.28958 0.48473 0.25903 " pathEditMode="relative" rAng="0" ptsTypes="aaa">
                                      <p:cBhvr>
                                        <p:cTn id="2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40" y="-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 nodeType="clickPar">
                      <p:stCondLst>
                        <p:cond delay="indefinite"/>
                      </p:stCondLst>
                      <p:childTnLst>
                        <p:par>
                          <p:cTn id="2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81" grpId="0"/>
      <p:bldP spid="173081" grpId="1"/>
      <p:bldP spid="173082" grpId="0"/>
      <p:bldP spid="173082" grpId="1"/>
      <p:bldP spid="173083" grpId="0"/>
      <p:bldP spid="173083" grpId="1"/>
      <p:bldP spid="173085" grpId="0"/>
      <p:bldP spid="173085" grpId="1"/>
      <p:bldP spid="173093" grpId="0"/>
      <p:bldP spid="173093" grpId="1"/>
      <p:bldP spid="173095" grpId="0" build="allAtOnce"/>
      <p:bldP spid="173095" grpId="1" build="allAtOnce"/>
      <p:bldP spid="173096" grpId="0"/>
      <p:bldP spid="173096" grpId="1"/>
      <p:bldP spid="173097" grpId="0"/>
      <p:bldP spid="173097" grpId="1"/>
      <p:bldP spid="173106" grpId="0"/>
      <p:bldP spid="173106" grpId="1"/>
      <p:bldP spid="173107" grpId="0"/>
      <p:bldP spid="173107" grpId="1"/>
      <p:bldP spid="173136" grpId="0"/>
      <p:bldP spid="173136" grpId="1"/>
      <p:bldP spid="173137" grpId="0"/>
      <p:bldP spid="173137" grpId="1"/>
      <p:bldP spid="173138" grpId="0"/>
      <p:bldP spid="173138" grpId="1"/>
      <p:bldP spid="173139" grpId="0" animBg="1"/>
      <p:bldP spid="173139" grpId="1" animBg="1"/>
      <p:bldP spid="173143" grpId="0"/>
      <p:bldP spid="173143" grpId="1"/>
      <p:bldP spid="173151" grpId="0"/>
      <p:bldP spid="173151" grpId="1"/>
      <p:bldP spid="173170" grpId="0"/>
      <p:bldP spid="173170" grpId="1"/>
      <p:bldP spid="173171" grpId="0"/>
      <p:bldP spid="173171" grpId="1"/>
      <p:bldP spid="173172" grpId="0"/>
      <p:bldP spid="17317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6"/>
          <p:cNvSpPr txBox="1">
            <a:spLocks noChangeArrowheads="1"/>
          </p:cNvSpPr>
          <p:nvPr/>
        </p:nvSpPr>
        <p:spPr bwMode="auto">
          <a:xfrm>
            <a:off x="755650" y="400050"/>
            <a:ext cx="3538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Halbmastwurf stechen:</a:t>
            </a:r>
          </a:p>
        </p:txBody>
      </p:sp>
      <p:pic>
        <p:nvPicPr>
          <p:cNvPr id="20483" name="Picture 8" descr="Halbmastwur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730375"/>
            <a:ext cx="5748337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900113" y="1116013"/>
            <a:ext cx="3455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b="1"/>
              <a:t>1. Bucht durch geschlossene</a:t>
            </a:r>
          </a:p>
          <a:p>
            <a:pPr eaLnBrk="1" hangingPunct="1"/>
            <a:r>
              <a:rPr lang="de-DE" altLang="de-DE" b="1"/>
              <a:t>    Halteöse führen</a:t>
            </a:r>
            <a:endParaRPr lang="de-DE" altLang="de-DE"/>
          </a:p>
        </p:txBody>
      </p:sp>
      <p:sp>
        <p:nvSpPr>
          <p:cNvPr id="20485" name="Text Box 12"/>
          <p:cNvSpPr txBox="1">
            <a:spLocks noChangeArrowheads="1"/>
          </p:cNvSpPr>
          <p:nvPr/>
        </p:nvSpPr>
        <p:spPr bwMode="auto">
          <a:xfrm>
            <a:off x="5076825" y="1146175"/>
            <a:ext cx="2933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b="1"/>
              <a:t>2. Leinenende durch die</a:t>
            </a:r>
          </a:p>
          <a:p>
            <a:pPr eaLnBrk="1" hangingPunct="1"/>
            <a:r>
              <a:rPr lang="de-DE" altLang="de-DE" b="1"/>
              <a:t>    Bucht führen</a:t>
            </a:r>
          </a:p>
        </p:txBody>
      </p:sp>
      <p:sp>
        <p:nvSpPr>
          <p:cNvPr id="20486" name="Text Box 13"/>
          <p:cNvSpPr txBox="1">
            <a:spLocks noChangeArrowheads="1"/>
          </p:cNvSpPr>
          <p:nvPr/>
        </p:nvSpPr>
        <p:spPr bwMode="auto">
          <a:xfrm>
            <a:off x="6227763" y="4716463"/>
            <a:ext cx="20939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b="1"/>
              <a:t>3. Halbmastwurf</a:t>
            </a:r>
          </a:p>
          <a:p>
            <a:pPr eaLnBrk="1" hangingPunct="1"/>
            <a:r>
              <a:rPr lang="de-DE" altLang="de-DE" b="1"/>
              <a:t>    prüfen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Personensicherung mit Halbmastwur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33375"/>
            <a:ext cx="5246688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4213" y="549275"/>
            <a:ext cx="7920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Durchführung des Löscheinsatzes - Silber -</a:t>
            </a:r>
          </a:p>
        </p:txBody>
      </p:sp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574675" y="2133600"/>
            <a:ext cx="79581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In einem  zweigeschossigen Wohnhaus  ist im ersten Obergeschoss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(Übungsgerüst – rechte Seite) ein Brand ausgebrochen.</a:t>
            </a:r>
          </a:p>
        </p:txBody>
      </p:sp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449263" y="1341438"/>
            <a:ext cx="9890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</a:rPr>
              <a:t>Lage:</a:t>
            </a:r>
            <a:endParaRPr lang="de-DE" altLang="de-DE" sz="2000">
              <a:latin typeface="Arial" panose="020B0604020202020204" pitchFamily="34" charset="0"/>
            </a:endParaRPr>
          </a:p>
        </p:txBody>
      </p:sp>
      <p:sp>
        <p:nvSpPr>
          <p:cNvPr id="181260" name="Rectangle 12"/>
          <p:cNvSpPr>
            <a:spLocks noChangeArrowheads="1"/>
          </p:cNvSpPr>
          <p:nvPr/>
        </p:nvSpPr>
        <p:spPr bwMode="auto">
          <a:xfrm>
            <a:off x="574675" y="2878138"/>
            <a:ext cx="76327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Der Brand droht über das Giebelfenster auf den Dachvorsprung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überzugreifen. Im Gebäude befinden sich keine Personen.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Die Eingangstür im Erdgeschoss ist verschlossen.</a:t>
            </a:r>
          </a:p>
        </p:txBody>
      </p:sp>
      <p:sp>
        <p:nvSpPr>
          <p:cNvPr id="181261" name="Rectangle 13"/>
          <p:cNvSpPr>
            <a:spLocks noChangeArrowheads="1"/>
          </p:cNvSpPr>
          <p:nvPr/>
        </p:nvSpPr>
        <p:spPr bwMode="auto">
          <a:xfrm>
            <a:off x="574675" y="3938588"/>
            <a:ext cx="77168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Für die Löschwasserversorgung steht ein Löschteich (Behälter) zur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Verfügung.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1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81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1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81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81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5" grpId="0"/>
      <p:bldP spid="181260" grpId="0"/>
      <p:bldP spid="1812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390775" y="2662238"/>
            <a:ext cx="4918075" cy="25876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de-DE" sz="2400" smtClean="0">
                <a:latin typeface="Arial" charset="0"/>
              </a:rPr>
              <a:t>- </a:t>
            </a:r>
            <a:r>
              <a:rPr lang="de-DE" sz="2400" smtClean="0">
                <a:effectLst/>
                <a:latin typeface="Arial" charset="0"/>
              </a:rPr>
              <a:t>Voraussetzungen</a:t>
            </a:r>
            <a:r>
              <a:rPr lang="de-DE" sz="2400" smtClean="0">
                <a:latin typeface="Arial" charset="0"/>
              </a:rPr>
              <a:t> für den Erwerb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de-DE" sz="1400" smtClean="0">
                <a:latin typeface="Arial" charset="0"/>
              </a:rPr>
              <a:t/>
            </a:r>
            <a:br>
              <a:rPr lang="de-DE" sz="1400" smtClean="0">
                <a:latin typeface="Arial" charset="0"/>
              </a:rPr>
            </a:br>
            <a:r>
              <a:rPr lang="de-DE" sz="2400" smtClean="0">
                <a:latin typeface="Arial" charset="0"/>
              </a:rPr>
              <a:t>- Löscheinsatz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de-DE" sz="1400" smtClean="0">
                <a:latin typeface="Arial" charset="0"/>
              </a:rPr>
              <a:t/>
            </a:r>
            <a:br>
              <a:rPr lang="de-DE" sz="1400" smtClean="0">
                <a:latin typeface="Arial" charset="0"/>
              </a:rPr>
            </a:br>
            <a:r>
              <a:rPr lang="de-DE" sz="2400" smtClean="0">
                <a:latin typeface="Arial" charset="0"/>
              </a:rPr>
              <a:t>- Hilfeleistungseinsatz</a:t>
            </a:r>
            <a:br>
              <a:rPr lang="de-DE" sz="2400" smtClean="0">
                <a:latin typeface="Arial" charset="0"/>
              </a:rPr>
            </a:br>
            <a:endParaRPr lang="de-DE" sz="1400" smtClean="0">
              <a:latin typeface="Arial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de-DE" sz="2400" smtClean="0">
                <a:latin typeface="Arial" charset="0"/>
              </a:rPr>
              <a:t>- Schriftliche Prüfung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endParaRPr lang="de-DE" sz="2400" smtClean="0">
              <a:latin typeface="Garamond" pitchFamily="18" charset="0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19113" y="788988"/>
            <a:ext cx="81692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de-DE" sz="40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Feuerwehr – Leistungsabzeichen</a:t>
            </a:r>
            <a:br>
              <a:rPr lang="de-DE" sz="40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de-DE" sz="40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in Baden - Württemberg</a:t>
            </a: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84213" y="549275"/>
            <a:ext cx="5256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Übungsgelände und Übungsobjekt</a:t>
            </a:r>
          </a:p>
        </p:txBody>
      </p:sp>
      <p:pic>
        <p:nvPicPr>
          <p:cNvPr id="23555" name="Picture 8" descr="Übungsbahn Silber geänder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1390650"/>
            <a:ext cx="7920038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113"/>
          <p:cNvGrpSpPr>
            <a:grpSpLocks/>
          </p:cNvGrpSpPr>
          <p:nvPr/>
        </p:nvGrpSpPr>
        <p:grpSpPr bwMode="auto">
          <a:xfrm>
            <a:off x="7524750" y="2492375"/>
            <a:ext cx="1125538" cy="1296988"/>
            <a:chOff x="4740" y="1570"/>
            <a:chExt cx="709" cy="817"/>
          </a:xfrm>
        </p:grpSpPr>
        <p:graphicFrame>
          <p:nvGraphicFramePr>
            <p:cNvPr id="24669" name="Object 6"/>
            <p:cNvGraphicFramePr>
              <a:graphicFrameLocks noChangeAspect="1"/>
            </p:cNvGraphicFramePr>
            <p:nvPr/>
          </p:nvGraphicFramePr>
          <p:xfrm>
            <a:off x="4740" y="1570"/>
            <a:ext cx="709" cy="8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72" name="CorelDRAW" r:id="rId3" imgW="4349801" imgH="4588764" progId="CorelDRAW.Graphic.12">
                    <p:embed/>
                  </p:oleObj>
                </mc:Choice>
                <mc:Fallback>
                  <p:oleObj name="CorelDRAW" r:id="rId3" imgW="4349801" imgH="4588764" progId="CorelDRAW.Graphic.12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0" y="1570"/>
                          <a:ext cx="709" cy="8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670" name="Line 39"/>
            <p:cNvSpPr>
              <a:spLocks noChangeShapeType="1"/>
            </p:cNvSpPr>
            <p:nvPr/>
          </p:nvSpPr>
          <p:spPr bwMode="auto">
            <a:xfrm>
              <a:off x="4976" y="1866"/>
              <a:ext cx="31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671" name="Line 40"/>
            <p:cNvSpPr>
              <a:spLocks noChangeShapeType="1"/>
            </p:cNvSpPr>
            <p:nvPr/>
          </p:nvSpPr>
          <p:spPr bwMode="auto">
            <a:xfrm>
              <a:off x="4973" y="1761"/>
              <a:ext cx="31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aphicFrame>
        <p:nvGraphicFramePr>
          <p:cNvPr id="146555" name="Object 123"/>
          <p:cNvGraphicFramePr>
            <a:graphicFrameLocks noChangeAspect="1"/>
          </p:cNvGraphicFramePr>
          <p:nvPr/>
        </p:nvGraphicFramePr>
        <p:xfrm>
          <a:off x="250825" y="1125538"/>
          <a:ext cx="21907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3" name="CorelDRAW" r:id="rId5" imgW="420624" imgH="2690165" progId="CorelDRAW.Graphic.12">
                  <p:embed/>
                </p:oleObj>
              </mc:Choice>
              <mc:Fallback>
                <p:oleObj name="CorelDRAW" r:id="rId5" imgW="420624" imgH="2690165" progId="CorelDRAW.Graphic.12">
                  <p:embed/>
                  <p:pic>
                    <p:nvPicPr>
                      <p:cNvPr id="0" name="Object 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125538"/>
                        <a:ext cx="219075" cy="140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AutoShape 109"/>
          <p:cNvSpPr>
            <a:spLocks noChangeArrowheads="1"/>
          </p:cNvSpPr>
          <p:nvPr/>
        </p:nvSpPr>
        <p:spPr bwMode="auto">
          <a:xfrm>
            <a:off x="1030288" y="1065213"/>
            <a:ext cx="503237" cy="431800"/>
          </a:xfrm>
          <a:prstGeom prst="hexagon">
            <a:avLst>
              <a:gd name="adj" fmla="val 29136"/>
              <a:gd name="vf" fmla="val 115470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graphicFrame>
        <p:nvGraphicFramePr>
          <p:cNvPr id="146539" name="Object 107"/>
          <p:cNvGraphicFramePr>
            <a:graphicFrameLocks noChangeAspect="1"/>
          </p:cNvGraphicFramePr>
          <p:nvPr/>
        </p:nvGraphicFramePr>
        <p:xfrm>
          <a:off x="1249363" y="1185863"/>
          <a:ext cx="889000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4" name="CorelDRAW" r:id="rId7" imgW="1410614" imgH="1671828" progId="CorelDRAW.Graphic.12">
                  <p:embed/>
                </p:oleObj>
              </mc:Choice>
              <mc:Fallback>
                <p:oleObj name="CorelDRAW" r:id="rId7" imgW="1410614" imgH="1671828" progId="CorelDRAW.Graphic.12">
                  <p:embed/>
                  <p:pic>
                    <p:nvPicPr>
                      <p:cNvPr id="0" name="Object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9363" y="1185863"/>
                        <a:ext cx="889000" cy="1052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6436" name="Picture 4" descr="Verteiler freigestellt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4383088"/>
            <a:ext cx="338137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3" descr="fahrzeu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136683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2171700" y="2060575"/>
            <a:ext cx="431800" cy="368300"/>
            <a:chOff x="1338" y="1271"/>
            <a:chExt cx="272" cy="232"/>
          </a:xfrm>
        </p:grpSpPr>
        <p:sp>
          <p:nvSpPr>
            <p:cNvPr id="24667" name="AutoShape 26"/>
            <p:cNvSpPr>
              <a:spLocks noChangeArrowheads="1"/>
            </p:cNvSpPr>
            <p:nvPr/>
          </p:nvSpPr>
          <p:spPr bwMode="auto">
            <a:xfrm>
              <a:off x="1338" y="1271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68" name="Text Box 27"/>
            <p:cNvSpPr txBox="1">
              <a:spLocks noChangeArrowheads="1"/>
            </p:cNvSpPr>
            <p:nvPr/>
          </p:nvSpPr>
          <p:spPr bwMode="auto">
            <a:xfrm>
              <a:off x="1341" y="1297"/>
              <a:ext cx="2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Ma</a:t>
              </a:r>
            </a:p>
          </p:txBody>
        </p:sp>
      </p:grpSp>
      <p:sp>
        <p:nvSpPr>
          <p:cNvPr id="24585" name="Text Box 28"/>
          <p:cNvSpPr txBox="1">
            <a:spLocks noChangeArrowheads="1"/>
          </p:cNvSpPr>
          <p:nvPr/>
        </p:nvSpPr>
        <p:spPr bwMode="auto">
          <a:xfrm>
            <a:off x="684213" y="333375"/>
            <a:ext cx="554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Befehlsausführung  - Silber -</a:t>
            </a:r>
            <a:endParaRPr lang="de-DE" altLang="de-DE" b="1">
              <a:latin typeface="Arial" panose="020B0604020202020204" pitchFamily="34" charset="0"/>
            </a:endParaRPr>
          </a:p>
        </p:txBody>
      </p:sp>
      <p:pic>
        <p:nvPicPr>
          <p:cNvPr id="146543" name="Picture 111" descr="RUSSI0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500438"/>
            <a:ext cx="2174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544" name="Text Box 112"/>
          <p:cNvSpPr txBox="1">
            <a:spLocks noChangeArrowheads="1"/>
          </p:cNvSpPr>
          <p:nvPr/>
        </p:nvSpPr>
        <p:spPr bwMode="auto">
          <a:xfrm>
            <a:off x="7524750" y="3822700"/>
            <a:ext cx="1150938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de-DE" altLang="de-DE" sz="1200"/>
              <a:t>erkundet und </a:t>
            </a:r>
          </a:p>
          <a:p>
            <a:pPr eaLnBrk="1" hangingPunct="1">
              <a:lnSpc>
                <a:spcPct val="85000"/>
              </a:lnSpc>
            </a:pPr>
            <a:r>
              <a:rPr lang="de-DE" altLang="de-DE" sz="1200"/>
              <a:t>befragt</a:t>
            </a:r>
          </a:p>
        </p:txBody>
      </p:sp>
      <p:sp>
        <p:nvSpPr>
          <p:cNvPr id="146546" name="Text Box 114"/>
          <p:cNvSpPr txBox="1">
            <a:spLocks noChangeArrowheads="1"/>
          </p:cNvSpPr>
          <p:nvPr/>
        </p:nvSpPr>
        <p:spPr bwMode="auto">
          <a:xfrm>
            <a:off x="5803900" y="4508500"/>
            <a:ext cx="30162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de-DE" altLang="de-DE" sz="1200"/>
              <a:t>unterstützt den Gruppenführer,</a:t>
            </a:r>
          </a:p>
        </p:txBody>
      </p:sp>
      <p:sp>
        <p:nvSpPr>
          <p:cNvPr id="146547" name="Text Box 115"/>
          <p:cNvSpPr txBox="1">
            <a:spLocks noChangeArrowheads="1"/>
          </p:cNvSpPr>
          <p:nvPr/>
        </p:nvSpPr>
        <p:spPr bwMode="auto">
          <a:xfrm>
            <a:off x="4211638" y="1773238"/>
            <a:ext cx="2159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Melder rüstet sich aus und</a:t>
            </a:r>
          </a:p>
        </p:txBody>
      </p:sp>
      <p:sp>
        <p:nvSpPr>
          <p:cNvPr id="146548" name="Text Box 116"/>
          <p:cNvSpPr txBox="1">
            <a:spLocks noChangeArrowheads="1"/>
          </p:cNvSpPr>
          <p:nvPr/>
        </p:nvSpPr>
        <p:spPr bwMode="auto">
          <a:xfrm>
            <a:off x="468313" y="2420938"/>
            <a:ext cx="31686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Maschinist startet das Fahrzeug</a:t>
            </a:r>
          </a:p>
          <a:p>
            <a:pPr eaLnBrk="1" hangingPunct="1"/>
            <a:r>
              <a:rPr lang="de-DE" altLang="de-DE" sz="1200"/>
              <a:t>- schaltet</a:t>
            </a:r>
          </a:p>
          <a:p>
            <a:pPr eaLnBrk="1" hangingPunct="1"/>
            <a:r>
              <a:rPr lang="de-DE" altLang="de-DE" sz="1200"/>
              <a:t>   - Fahrzeugbeleuchtung ein</a:t>
            </a:r>
          </a:p>
          <a:p>
            <a:pPr eaLnBrk="1" hangingPunct="1"/>
            <a:r>
              <a:rPr lang="de-DE" altLang="de-DE" sz="1200"/>
              <a:t>   - blaue Rundumkennleuchten ein</a:t>
            </a:r>
          </a:p>
          <a:p>
            <a:pPr eaLnBrk="1" hangingPunct="1"/>
            <a:r>
              <a:rPr lang="de-DE" altLang="de-DE" sz="1200"/>
              <a:t>   - Warnblinkanlagen ein</a:t>
            </a:r>
          </a:p>
          <a:p>
            <a:pPr eaLnBrk="1" hangingPunct="1"/>
            <a:r>
              <a:rPr lang="de-DE" altLang="de-DE" sz="1200"/>
              <a:t>- legt Kupplungsschlüssel, Saugkorb,</a:t>
            </a:r>
            <a:br>
              <a:rPr lang="de-DE" altLang="de-DE" sz="1200"/>
            </a:br>
            <a:r>
              <a:rPr lang="de-DE" altLang="de-DE" sz="1200"/>
              <a:t>  Halte- und Ventilleine bereit</a:t>
            </a:r>
          </a:p>
          <a:p>
            <a:pPr eaLnBrk="1" hangingPunct="1"/>
            <a:r>
              <a:rPr lang="de-DE" altLang="de-DE" sz="1200"/>
              <a:t>- hilft evt. bei der Entnahme der TS 8/8</a:t>
            </a:r>
          </a:p>
          <a:p>
            <a:pPr eaLnBrk="1" hangingPunct="1"/>
            <a:r>
              <a:rPr lang="de-DE" altLang="de-DE" sz="1200"/>
              <a:t>- hilft evt. beim Abhängen der fahrbaren </a:t>
            </a:r>
            <a:br>
              <a:rPr lang="de-DE" altLang="de-DE" sz="1200"/>
            </a:br>
            <a:r>
              <a:rPr lang="de-DE" altLang="de-DE" sz="1200"/>
              <a:t>  Schlauchhaspel</a:t>
            </a:r>
          </a:p>
          <a:p>
            <a:pPr eaLnBrk="1" hangingPunct="1"/>
            <a:r>
              <a:rPr lang="de-DE" altLang="de-DE" sz="1200"/>
              <a:t>- hilft bei Entnahme der Steckleiter</a:t>
            </a:r>
          </a:p>
          <a:p>
            <a:pPr eaLnBrk="1" hangingPunct="1"/>
            <a:r>
              <a:rPr lang="de-DE" altLang="de-DE" sz="1200"/>
              <a:t>- schließt Saug- und Druckleitung an</a:t>
            </a:r>
          </a:p>
          <a:p>
            <a:pPr eaLnBrk="1" hangingPunct="1"/>
            <a:r>
              <a:rPr lang="de-DE" altLang="de-DE" sz="1200"/>
              <a:t>- befestigt Ventilleine mit Mastwurf</a:t>
            </a:r>
          </a:p>
          <a:p>
            <a:pPr eaLnBrk="1" hangingPunct="1"/>
            <a:r>
              <a:rPr lang="de-DE" altLang="de-DE" sz="1200"/>
              <a:t>- bedient die Feuerlöschkreiselpumpe</a:t>
            </a:r>
          </a:p>
        </p:txBody>
      </p:sp>
      <p:sp>
        <p:nvSpPr>
          <p:cNvPr id="146549" name="Text Box 117"/>
          <p:cNvSpPr txBox="1">
            <a:spLocks noChangeArrowheads="1"/>
          </p:cNvSpPr>
          <p:nvPr/>
        </p:nvSpPr>
        <p:spPr bwMode="auto">
          <a:xfrm>
            <a:off x="3563938" y="2492375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- Angriffstrupp rüstet sich aus, </a:t>
            </a:r>
            <a:br>
              <a:rPr lang="de-DE" altLang="de-DE" sz="1200"/>
            </a:br>
            <a:r>
              <a:rPr lang="de-DE" altLang="de-DE" sz="1200"/>
              <a:t>  überprüft die Funkverbindung,</a:t>
            </a:r>
          </a:p>
        </p:txBody>
      </p:sp>
      <p:sp>
        <p:nvSpPr>
          <p:cNvPr id="146550" name="Text Box 118"/>
          <p:cNvSpPr txBox="1">
            <a:spLocks noChangeArrowheads="1"/>
          </p:cNvSpPr>
          <p:nvPr/>
        </p:nvSpPr>
        <p:spPr bwMode="auto">
          <a:xfrm>
            <a:off x="3708400" y="5445125"/>
            <a:ext cx="27368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setzt den Verteiler, stellt ausreichend Schlauchreserve bereit und</a:t>
            </a:r>
          </a:p>
          <a:p>
            <a:pPr eaLnBrk="1" hangingPunct="1"/>
            <a:r>
              <a:rPr lang="de-DE" altLang="de-DE" sz="1200"/>
              <a:t>meldet sich einsatzbereit</a:t>
            </a:r>
          </a:p>
        </p:txBody>
      </p:sp>
      <p:sp>
        <p:nvSpPr>
          <p:cNvPr id="146551" name="Text Box 119"/>
          <p:cNvSpPr txBox="1">
            <a:spLocks noChangeArrowheads="1"/>
          </p:cNvSpPr>
          <p:nvPr/>
        </p:nvSpPr>
        <p:spPr bwMode="auto">
          <a:xfrm>
            <a:off x="3876675" y="1027113"/>
            <a:ext cx="472757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Wassertrupp bestimmt Anzahl der Saugschläuche</a:t>
            </a:r>
          </a:p>
          <a:p>
            <a:pPr eaLnBrk="1" hangingPunct="1"/>
            <a:r>
              <a:rPr lang="de-DE" altLang="de-DE" sz="1200"/>
              <a:t>- Wassertrupp und Schlauchtrupp verlegen Saugleitung</a:t>
            </a:r>
          </a:p>
          <a:p>
            <a:pPr eaLnBrk="1" hangingPunct="1"/>
            <a:r>
              <a:rPr lang="de-DE" altLang="de-DE" sz="1200"/>
              <a:t>- Wassertrupp kuppelt; Schlauchtrupp unterstützt</a:t>
            </a:r>
          </a:p>
          <a:p>
            <a:pPr eaLnBrk="1" hangingPunct="1"/>
            <a:r>
              <a:rPr lang="de-DE" altLang="de-DE" sz="1200"/>
              <a:t>- Wassertrupp verlegt B-Leitung zwischen Fahrzeug und Verteiler</a:t>
            </a:r>
          </a:p>
          <a:p>
            <a:pPr eaLnBrk="1" hangingPunct="1"/>
            <a:r>
              <a:rPr lang="de-DE" altLang="de-DE" sz="1200"/>
              <a:t>- Wassertrupp rüstet sich aus und meldet sich einsatzbereit</a:t>
            </a:r>
          </a:p>
        </p:txBody>
      </p:sp>
      <p:sp>
        <p:nvSpPr>
          <p:cNvPr id="146552" name="Text Box 120"/>
          <p:cNvSpPr txBox="1">
            <a:spLocks noChangeArrowheads="1"/>
          </p:cNvSpPr>
          <p:nvPr/>
        </p:nvSpPr>
        <p:spPr bwMode="auto">
          <a:xfrm>
            <a:off x="5148263" y="3357563"/>
            <a:ext cx="21605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Gruppenführer beginnt</a:t>
            </a:r>
            <a:br>
              <a:rPr lang="de-DE" altLang="de-DE" sz="1200"/>
            </a:br>
            <a:r>
              <a:rPr lang="de-DE" altLang="de-DE" sz="1200"/>
              <a:t>Atemschutzüberwachung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1200"/>
              <a:t>Melder überwacht und bedient den Verteiler</a:t>
            </a:r>
          </a:p>
        </p:txBody>
      </p:sp>
      <p:sp>
        <p:nvSpPr>
          <p:cNvPr id="146553" name="Text Box 121"/>
          <p:cNvSpPr txBox="1">
            <a:spLocks noChangeArrowheads="1"/>
          </p:cNvSpPr>
          <p:nvPr/>
        </p:nvSpPr>
        <p:spPr bwMode="auto">
          <a:xfrm>
            <a:off x="5219700" y="2781300"/>
            <a:ext cx="20891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Gruppenführer gibt Einsatzbefehl an Melder und Schlauchtrupp</a:t>
            </a:r>
          </a:p>
        </p:txBody>
      </p:sp>
      <p:sp>
        <p:nvSpPr>
          <p:cNvPr id="146556" name="Text Box 124"/>
          <p:cNvSpPr txBox="1">
            <a:spLocks noChangeArrowheads="1"/>
          </p:cNvSpPr>
          <p:nvPr/>
        </p:nvSpPr>
        <p:spPr bwMode="auto">
          <a:xfrm>
            <a:off x="5219700" y="4797425"/>
            <a:ext cx="295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gibt Einsatzbefehl</a:t>
            </a:r>
          </a:p>
          <a:p>
            <a:pPr eaLnBrk="1" hangingPunct="1"/>
            <a:r>
              <a:rPr lang="de-DE" altLang="de-DE" sz="1200"/>
              <a:t>an Angriffstrupp</a:t>
            </a:r>
          </a:p>
        </p:txBody>
      </p:sp>
      <p:sp>
        <p:nvSpPr>
          <p:cNvPr id="146562" name="Freeform 130"/>
          <p:cNvSpPr>
            <a:spLocks/>
          </p:cNvSpPr>
          <p:nvPr/>
        </p:nvSpPr>
        <p:spPr bwMode="auto">
          <a:xfrm>
            <a:off x="4787900" y="2708275"/>
            <a:ext cx="3552825" cy="2605088"/>
          </a:xfrm>
          <a:custGeom>
            <a:avLst/>
            <a:gdLst>
              <a:gd name="T0" fmla="*/ 0 w 2238"/>
              <a:gd name="T1" fmla="*/ 2147483646 h 1641"/>
              <a:gd name="T2" fmla="*/ 2147483646 w 2238"/>
              <a:gd name="T3" fmla="*/ 2147483646 h 1641"/>
              <a:gd name="T4" fmla="*/ 2147483646 w 2238"/>
              <a:gd name="T5" fmla="*/ 2147483646 h 1641"/>
              <a:gd name="T6" fmla="*/ 2147483646 w 2238"/>
              <a:gd name="T7" fmla="*/ 2147483646 h 1641"/>
              <a:gd name="T8" fmla="*/ 2147483646 w 2238"/>
              <a:gd name="T9" fmla="*/ 2147483646 h 1641"/>
              <a:gd name="T10" fmla="*/ 2147483646 w 2238"/>
              <a:gd name="T11" fmla="*/ 2147483646 h 1641"/>
              <a:gd name="T12" fmla="*/ 2147483646 w 2238"/>
              <a:gd name="T13" fmla="*/ 2147483646 h 1641"/>
              <a:gd name="T14" fmla="*/ 2147483646 w 2238"/>
              <a:gd name="T15" fmla="*/ 2147483646 h 1641"/>
              <a:gd name="T16" fmla="*/ 2147483646 w 2238"/>
              <a:gd name="T17" fmla="*/ 2147483646 h 1641"/>
              <a:gd name="T18" fmla="*/ 2147483646 w 2238"/>
              <a:gd name="T19" fmla="*/ 2147483646 h 1641"/>
              <a:gd name="T20" fmla="*/ 2147483646 w 2238"/>
              <a:gd name="T21" fmla="*/ 0 h 16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238"/>
              <a:gd name="T34" fmla="*/ 0 h 1641"/>
              <a:gd name="T35" fmla="*/ 2238 w 2238"/>
              <a:gd name="T36" fmla="*/ 1641 h 16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238" h="1641">
                <a:moveTo>
                  <a:pt x="0" y="1089"/>
                </a:moveTo>
                <a:cubicBezTo>
                  <a:pt x="34" y="1021"/>
                  <a:pt x="69" y="953"/>
                  <a:pt x="182" y="953"/>
                </a:cubicBezTo>
                <a:cubicBezTo>
                  <a:pt x="295" y="953"/>
                  <a:pt x="544" y="1074"/>
                  <a:pt x="680" y="1089"/>
                </a:cubicBezTo>
                <a:cubicBezTo>
                  <a:pt x="816" y="1104"/>
                  <a:pt x="915" y="1074"/>
                  <a:pt x="998" y="1044"/>
                </a:cubicBezTo>
                <a:cubicBezTo>
                  <a:pt x="1081" y="1014"/>
                  <a:pt x="1058" y="817"/>
                  <a:pt x="1179" y="908"/>
                </a:cubicBezTo>
                <a:cubicBezTo>
                  <a:pt x="1300" y="999"/>
                  <a:pt x="1618" y="1535"/>
                  <a:pt x="1724" y="1588"/>
                </a:cubicBezTo>
                <a:cubicBezTo>
                  <a:pt x="1830" y="1641"/>
                  <a:pt x="1739" y="1293"/>
                  <a:pt x="1814" y="1225"/>
                </a:cubicBezTo>
                <a:cubicBezTo>
                  <a:pt x="1889" y="1157"/>
                  <a:pt x="2116" y="1248"/>
                  <a:pt x="2177" y="1180"/>
                </a:cubicBezTo>
                <a:cubicBezTo>
                  <a:pt x="2238" y="1112"/>
                  <a:pt x="2184" y="976"/>
                  <a:pt x="2177" y="817"/>
                </a:cubicBezTo>
                <a:cubicBezTo>
                  <a:pt x="2170" y="658"/>
                  <a:pt x="2132" y="363"/>
                  <a:pt x="2132" y="227"/>
                </a:cubicBezTo>
                <a:cubicBezTo>
                  <a:pt x="2132" y="91"/>
                  <a:pt x="2154" y="45"/>
                  <a:pt x="2177" y="0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6563" name="Text Box 131"/>
          <p:cNvSpPr txBox="1">
            <a:spLocks noChangeArrowheads="1"/>
          </p:cNvSpPr>
          <p:nvPr/>
        </p:nvSpPr>
        <p:spPr bwMode="auto">
          <a:xfrm>
            <a:off x="4787900" y="5351463"/>
            <a:ext cx="3313113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Schlauchtrupp unterstützt den Angriffstrupp</a:t>
            </a:r>
          </a:p>
          <a:p>
            <a:pPr eaLnBrk="1" hangingPunct="1"/>
            <a:r>
              <a:rPr lang="de-DE" altLang="de-DE" sz="1200"/>
              <a:t>- Angriffstrupp sichert die Leiter mit Mastwurf </a:t>
            </a:r>
            <a:br>
              <a:rPr lang="de-DE" altLang="de-DE" sz="1200"/>
            </a:br>
            <a:r>
              <a:rPr lang="de-DE" altLang="de-DE" sz="1200"/>
              <a:t>  und Spierenstich</a:t>
            </a:r>
          </a:p>
          <a:p>
            <a:pPr eaLnBrk="1" hangingPunct="1"/>
            <a:r>
              <a:rPr lang="de-DE" altLang="de-DE" sz="1200"/>
              <a:t>- Melder geht zum Gruppenführer</a:t>
            </a:r>
          </a:p>
          <a:p>
            <a:pPr eaLnBrk="1" hangingPunct="1"/>
            <a:r>
              <a:rPr lang="de-DE" altLang="de-DE" sz="1200"/>
              <a:t>- Schlauchtrupp öffnet Absperrorgan am </a:t>
            </a:r>
            <a:br>
              <a:rPr lang="de-DE" altLang="de-DE" sz="1200"/>
            </a:br>
            <a:r>
              <a:rPr lang="de-DE" altLang="de-DE" sz="1200"/>
              <a:t>  Verteiler für das 1. Rohr</a:t>
            </a:r>
          </a:p>
        </p:txBody>
      </p:sp>
      <p:sp>
        <p:nvSpPr>
          <p:cNvPr id="146564" name="Freeform 132"/>
          <p:cNvSpPr>
            <a:spLocks/>
          </p:cNvSpPr>
          <p:nvPr/>
        </p:nvSpPr>
        <p:spPr bwMode="auto">
          <a:xfrm>
            <a:off x="1308100" y="2276475"/>
            <a:ext cx="3263900" cy="2525713"/>
          </a:xfrm>
          <a:custGeom>
            <a:avLst/>
            <a:gdLst>
              <a:gd name="T0" fmla="*/ 2147483646 w 2056"/>
              <a:gd name="T1" fmla="*/ 0 h 1591"/>
              <a:gd name="T2" fmla="*/ 2147483646 w 2056"/>
              <a:gd name="T3" fmla="*/ 2147483646 h 1591"/>
              <a:gd name="T4" fmla="*/ 2147483646 w 2056"/>
              <a:gd name="T5" fmla="*/ 2147483646 h 1591"/>
              <a:gd name="T6" fmla="*/ 2147483646 w 2056"/>
              <a:gd name="T7" fmla="*/ 2147483646 h 1591"/>
              <a:gd name="T8" fmla="*/ 2147483646 w 2056"/>
              <a:gd name="T9" fmla="*/ 2147483646 h 1591"/>
              <a:gd name="T10" fmla="*/ 2147483646 w 2056"/>
              <a:gd name="T11" fmla="*/ 2147483646 h 1591"/>
              <a:gd name="T12" fmla="*/ 2147483646 w 2056"/>
              <a:gd name="T13" fmla="*/ 2147483646 h 1591"/>
              <a:gd name="T14" fmla="*/ 2147483646 w 2056"/>
              <a:gd name="T15" fmla="*/ 2147483646 h 15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56"/>
              <a:gd name="T25" fmla="*/ 0 h 1591"/>
              <a:gd name="T26" fmla="*/ 2056 w 2056"/>
              <a:gd name="T27" fmla="*/ 1591 h 15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56" h="1591">
                <a:moveTo>
                  <a:pt x="242" y="0"/>
                </a:moveTo>
                <a:cubicBezTo>
                  <a:pt x="166" y="128"/>
                  <a:pt x="90" y="257"/>
                  <a:pt x="60" y="363"/>
                </a:cubicBezTo>
                <a:cubicBezTo>
                  <a:pt x="30" y="469"/>
                  <a:pt x="0" y="559"/>
                  <a:pt x="60" y="635"/>
                </a:cubicBezTo>
                <a:cubicBezTo>
                  <a:pt x="120" y="711"/>
                  <a:pt x="272" y="696"/>
                  <a:pt x="423" y="817"/>
                </a:cubicBezTo>
                <a:cubicBezTo>
                  <a:pt x="574" y="938"/>
                  <a:pt x="801" y="1235"/>
                  <a:pt x="967" y="1361"/>
                </a:cubicBezTo>
                <a:cubicBezTo>
                  <a:pt x="1133" y="1487"/>
                  <a:pt x="1276" y="1557"/>
                  <a:pt x="1416" y="1574"/>
                </a:cubicBezTo>
                <a:cubicBezTo>
                  <a:pt x="1556" y="1591"/>
                  <a:pt x="1701" y="1482"/>
                  <a:pt x="1808" y="1462"/>
                </a:cubicBezTo>
                <a:cubicBezTo>
                  <a:pt x="1915" y="1442"/>
                  <a:pt x="2004" y="1454"/>
                  <a:pt x="2056" y="1452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6565" name="Text Box 133"/>
          <p:cNvSpPr txBox="1">
            <a:spLocks noChangeArrowheads="1"/>
          </p:cNvSpPr>
          <p:nvPr/>
        </p:nvSpPr>
        <p:spPr bwMode="auto">
          <a:xfrm>
            <a:off x="3132138" y="2924175"/>
            <a:ext cx="2592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Gruppenführer gibt Einsatzbefehl an Wassertrupp</a:t>
            </a:r>
          </a:p>
        </p:txBody>
      </p:sp>
      <p:sp>
        <p:nvSpPr>
          <p:cNvPr id="146566" name="Text Box 134"/>
          <p:cNvSpPr txBox="1">
            <a:spLocks noChangeArrowheads="1"/>
          </p:cNvSpPr>
          <p:nvPr/>
        </p:nvSpPr>
        <p:spPr bwMode="auto">
          <a:xfrm>
            <a:off x="611188" y="5229225"/>
            <a:ext cx="2881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Wassertrupp rüstet sich aus</a:t>
            </a:r>
          </a:p>
          <a:p>
            <a:pPr eaLnBrk="1" hangingPunct="1"/>
            <a:r>
              <a:rPr lang="de-DE" altLang="de-DE" sz="1200"/>
              <a:t>- überprüft die Funkverbindung und</a:t>
            </a:r>
          </a:p>
        </p:txBody>
      </p:sp>
      <p:sp>
        <p:nvSpPr>
          <p:cNvPr id="146567" name="Text Box 135"/>
          <p:cNvSpPr txBox="1">
            <a:spLocks noChangeArrowheads="1"/>
          </p:cNvSpPr>
          <p:nvPr/>
        </p:nvSpPr>
        <p:spPr bwMode="auto">
          <a:xfrm>
            <a:off x="6084888" y="3860800"/>
            <a:ext cx="1800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wird Sicherheitstrupp</a:t>
            </a:r>
          </a:p>
        </p:txBody>
      </p:sp>
      <p:sp>
        <p:nvSpPr>
          <p:cNvPr id="146568" name="Text Box 136"/>
          <p:cNvSpPr txBox="1">
            <a:spLocks noChangeArrowheads="1"/>
          </p:cNvSpPr>
          <p:nvPr/>
        </p:nvSpPr>
        <p:spPr bwMode="auto">
          <a:xfrm>
            <a:off x="2055813" y="5876925"/>
            <a:ext cx="252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Gruppenführer gibt Einsatzbefehl an Schlauchtrupp</a:t>
            </a:r>
          </a:p>
        </p:txBody>
      </p:sp>
      <p:sp>
        <p:nvSpPr>
          <p:cNvPr id="146569" name="Text Box 137"/>
          <p:cNvSpPr txBox="1">
            <a:spLocks noChangeArrowheads="1"/>
          </p:cNvSpPr>
          <p:nvPr/>
        </p:nvSpPr>
        <p:spPr bwMode="auto">
          <a:xfrm>
            <a:off x="4643438" y="1989138"/>
            <a:ext cx="28813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Schlauchtrupp rüstet sich aus</a:t>
            </a:r>
          </a:p>
          <a:p>
            <a:pPr eaLnBrk="1" hangingPunct="1"/>
            <a:r>
              <a:rPr lang="de-DE" altLang="de-DE" sz="1200"/>
              <a:t>- verlegt seine Schlauchleitung</a:t>
            </a:r>
          </a:p>
          <a:p>
            <a:pPr eaLnBrk="1" hangingPunct="1"/>
            <a:r>
              <a:rPr lang="de-DE" altLang="de-DE" sz="1200"/>
              <a:t>- übernimmt die Riegelstellung</a:t>
            </a:r>
          </a:p>
          <a:p>
            <a:pPr eaLnBrk="1" hangingPunct="1"/>
            <a:r>
              <a:rPr lang="de-DE" altLang="de-DE" sz="1200"/>
              <a:t>- Melder besetzt den Verteiler</a:t>
            </a:r>
          </a:p>
        </p:txBody>
      </p:sp>
      <p:sp>
        <p:nvSpPr>
          <p:cNvPr id="146570" name="Freeform 138"/>
          <p:cNvSpPr>
            <a:spLocks/>
          </p:cNvSpPr>
          <p:nvPr/>
        </p:nvSpPr>
        <p:spPr bwMode="auto">
          <a:xfrm>
            <a:off x="4787900" y="3810000"/>
            <a:ext cx="3917950" cy="1533525"/>
          </a:xfrm>
          <a:custGeom>
            <a:avLst/>
            <a:gdLst>
              <a:gd name="T0" fmla="*/ 0 w 2468"/>
              <a:gd name="T1" fmla="*/ 2147483646 h 966"/>
              <a:gd name="T2" fmla="*/ 2147483646 w 2468"/>
              <a:gd name="T3" fmla="*/ 2147483646 h 966"/>
              <a:gd name="T4" fmla="*/ 2147483646 w 2468"/>
              <a:gd name="T5" fmla="*/ 2147483646 h 966"/>
              <a:gd name="T6" fmla="*/ 2147483646 w 2468"/>
              <a:gd name="T7" fmla="*/ 2147483646 h 966"/>
              <a:gd name="T8" fmla="*/ 2147483646 w 2468"/>
              <a:gd name="T9" fmla="*/ 2147483646 h 966"/>
              <a:gd name="T10" fmla="*/ 2147483646 w 2468"/>
              <a:gd name="T11" fmla="*/ 2147483646 h 966"/>
              <a:gd name="T12" fmla="*/ 2147483646 w 2468"/>
              <a:gd name="T13" fmla="*/ 0 h 96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68"/>
              <a:gd name="T22" fmla="*/ 0 h 966"/>
              <a:gd name="T23" fmla="*/ 2468 w 2468"/>
              <a:gd name="T24" fmla="*/ 966 h 96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68" h="966">
                <a:moveTo>
                  <a:pt x="0" y="576"/>
                </a:moveTo>
                <a:cubicBezTo>
                  <a:pt x="124" y="674"/>
                  <a:pt x="249" y="773"/>
                  <a:pt x="408" y="803"/>
                </a:cubicBezTo>
                <a:cubicBezTo>
                  <a:pt x="567" y="833"/>
                  <a:pt x="725" y="732"/>
                  <a:pt x="953" y="758"/>
                </a:cubicBezTo>
                <a:cubicBezTo>
                  <a:pt x="1181" y="784"/>
                  <a:pt x="1542" y="966"/>
                  <a:pt x="1776" y="960"/>
                </a:cubicBezTo>
                <a:cubicBezTo>
                  <a:pt x="2010" y="954"/>
                  <a:pt x="2263" y="824"/>
                  <a:pt x="2356" y="720"/>
                </a:cubicBezTo>
                <a:cubicBezTo>
                  <a:pt x="2449" y="616"/>
                  <a:pt x="2317" y="456"/>
                  <a:pt x="2336" y="336"/>
                </a:cubicBezTo>
                <a:cubicBezTo>
                  <a:pt x="2355" y="216"/>
                  <a:pt x="2440" y="70"/>
                  <a:pt x="2468" y="0"/>
                </a:cubicBezTo>
              </a:path>
            </a:pathLst>
          </a:custGeom>
          <a:noFill/>
          <a:ln w="28575" cmpd="sng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" name="Group 88"/>
          <p:cNvGrpSpPr>
            <a:grpSpLocks/>
          </p:cNvGrpSpPr>
          <p:nvPr/>
        </p:nvGrpSpPr>
        <p:grpSpPr bwMode="auto">
          <a:xfrm>
            <a:off x="2168525" y="1641475"/>
            <a:ext cx="434975" cy="368300"/>
            <a:chOff x="1336" y="1007"/>
            <a:chExt cx="274" cy="232"/>
          </a:xfrm>
        </p:grpSpPr>
        <p:sp>
          <p:nvSpPr>
            <p:cNvPr id="24665" name="AutoShape 89"/>
            <p:cNvSpPr>
              <a:spLocks noChangeArrowheads="1"/>
            </p:cNvSpPr>
            <p:nvPr/>
          </p:nvSpPr>
          <p:spPr bwMode="auto">
            <a:xfrm>
              <a:off x="1338" y="1007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66" name="Text Box 90"/>
            <p:cNvSpPr txBox="1">
              <a:spLocks noChangeArrowheads="1"/>
            </p:cNvSpPr>
            <p:nvPr/>
          </p:nvSpPr>
          <p:spPr bwMode="auto">
            <a:xfrm>
              <a:off x="1336" y="1030"/>
              <a:ext cx="2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Me</a:t>
              </a:r>
            </a:p>
          </p:txBody>
        </p:sp>
      </p:grpSp>
      <p:grpSp>
        <p:nvGrpSpPr>
          <p:cNvPr id="5" name="Group 96"/>
          <p:cNvGrpSpPr>
            <a:grpSpLocks/>
          </p:cNvGrpSpPr>
          <p:nvPr/>
        </p:nvGrpSpPr>
        <p:grpSpPr bwMode="auto">
          <a:xfrm>
            <a:off x="3457575" y="1641475"/>
            <a:ext cx="374650" cy="368300"/>
            <a:chOff x="2148" y="1007"/>
            <a:chExt cx="236" cy="232"/>
          </a:xfrm>
        </p:grpSpPr>
        <p:sp>
          <p:nvSpPr>
            <p:cNvPr id="24663" name="AutoShape 97"/>
            <p:cNvSpPr>
              <a:spLocks noChangeArrowheads="1"/>
            </p:cNvSpPr>
            <p:nvPr/>
          </p:nvSpPr>
          <p:spPr bwMode="auto">
            <a:xfrm>
              <a:off x="2148" y="1007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64" name="Text Box 98"/>
            <p:cNvSpPr txBox="1">
              <a:spLocks noChangeArrowheads="1"/>
            </p:cNvSpPr>
            <p:nvPr/>
          </p:nvSpPr>
          <p:spPr bwMode="auto">
            <a:xfrm>
              <a:off x="2173" y="1032"/>
              <a:ext cx="13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3457575" y="2060575"/>
            <a:ext cx="374650" cy="368300"/>
            <a:chOff x="2148" y="1271"/>
            <a:chExt cx="236" cy="232"/>
          </a:xfrm>
        </p:grpSpPr>
        <p:sp>
          <p:nvSpPr>
            <p:cNvPr id="24660" name="AutoShape 93"/>
            <p:cNvSpPr>
              <a:spLocks noChangeArrowheads="1"/>
            </p:cNvSpPr>
            <p:nvPr/>
          </p:nvSpPr>
          <p:spPr bwMode="auto">
            <a:xfrm>
              <a:off x="2148" y="1271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61" name="AutoShape 94"/>
            <p:cNvSpPr>
              <a:spLocks noChangeArrowheads="1"/>
            </p:cNvSpPr>
            <p:nvPr/>
          </p:nvSpPr>
          <p:spPr bwMode="auto">
            <a:xfrm>
              <a:off x="223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62" name="Text Box 95"/>
            <p:cNvSpPr txBox="1">
              <a:spLocks noChangeArrowheads="1"/>
            </p:cNvSpPr>
            <p:nvPr/>
          </p:nvSpPr>
          <p:spPr bwMode="auto">
            <a:xfrm>
              <a:off x="2173" y="1296"/>
              <a:ext cx="1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3027363" y="1641475"/>
            <a:ext cx="376237" cy="368300"/>
            <a:chOff x="1877" y="1007"/>
            <a:chExt cx="237" cy="232"/>
          </a:xfrm>
        </p:grpSpPr>
        <p:sp>
          <p:nvSpPr>
            <p:cNvPr id="24658" name="AutoShape 19"/>
            <p:cNvSpPr>
              <a:spLocks noChangeArrowheads="1"/>
            </p:cNvSpPr>
            <p:nvPr/>
          </p:nvSpPr>
          <p:spPr bwMode="auto">
            <a:xfrm>
              <a:off x="1877" y="1007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59" name="Text Box 20"/>
            <p:cNvSpPr txBox="1">
              <a:spLocks noChangeArrowheads="1"/>
            </p:cNvSpPr>
            <p:nvPr/>
          </p:nvSpPr>
          <p:spPr bwMode="auto">
            <a:xfrm>
              <a:off x="1891" y="1032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3027363" y="2060575"/>
            <a:ext cx="376237" cy="368300"/>
            <a:chOff x="1877" y="1271"/>
            <a:chExt cx="237" cy="232"/>
          </a:xfrm>
        </p:grpSpPr>
        <p:sp>
          <p:nvSpPr>
            <p:cNvPr id="24655" name="AutoShape 15"/>
            <p:cNvSpPr>
              <a:spLocks noChangeArrowheads="1"/>
            </p:cNvSpPr>
            <p:nvPr/>
          </p:nvSpPr>
          <p:spPr bwMode="auto">
            <a:xfrm>
              <a:off x="1877" y="1271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56" name="AutoShape 16"/>
            <p:cNvSpPr>
              <a:spLocks noChangeArrowheads="1"/>
            </p:cNvSpPr>
            <p:nvPr/>
          </p:nvSpPr>
          <p:spPr bwMode="auto">
            <a:xfrm>
              <a:off x="196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57" name="Text Box 17"/>
            <p:cNvSpPr txBox="1">
              <a:spLocks noChangeArrowheads="1"/>
            </p:cNvSpPr>
            <p:nvPr/>
          </p:nvSpPr>
          <p:spPr bwMode="auto">
            <a:xfrm>
              <a:off x="1891" y="1296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2598738" y="1641475"/>
            <a:ext cx="376237" cy="787400"/>
            <a:chOff x="1607" y="1007"/>
            <a:chExt cx="237" cy="496"/>
          </a:xfrm>
        </p:grpSpPr>
        <p:grpSp>
          <p:nvGrpSpPr>
            <p:cNvPr id="24648" name="Group 47"/>
            <p:cNvGrpSpPr>
              <a:grpSpLocks/>
            </p:cNvGrpSpPr>
            <p:nvPr/>
          </p:nvGrpSpPr>
          <p:grpSpPr bwMode="auto">
            <a:xfrm>
              <a:off x="1607" y="1007"/>
              <a:ext cx="237" cy="232"/>
              <a:chOff x="1607" y="1007"/>
              <a:chExt cx="237" cy="232"/>
            </a:xfrm>
          </p:grpSpPr>
          <p:sp>
            <p:nvSpPr>
              <p:cNvPr id="24653" name="AutoShape 48"/>
              <p:cNvSpPr>
                <a:spLocks noChangeArrowheads="1"/>
              </p:cNvSpPr>
              <p:nvPr/>
            </p:nvSpPr>
            <p:spPr bwMode="auto">
              <a:xfrm>
                <a:off x="1607" y="1007"/>
                <a:ext cx="237" cy="232"/>
              </a:xfrm>
              <a:prstGeom prst="diamond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4654" name="Text Box 49"/>
              <p:cNvSpPr txBox="1">
                <a:spLocks noChangeArrowheads="1"/>
              </p:cNvSpPr>
              <p:nvPr/>
            </p:nvSpPr>
            <p:spPr bwMode="auto">
              <a:xfrm>
                <a:off x="1633" y="1032"/>
                <a:ext cx="1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de-DE" sz="1200" b="1">
                    <a:latin typeface="Arial" panose="020B0604020202020204" pitchFamily="34" charset="0"/>
                  </a:rPr>
                  <a:t>A</a:t>
                </a:r>
              </a:p>
            </p:txBody>
          </p:sp>
        </p:grpSp>
        <p:grpSp>
          <p:nvGrpSpPr>
            <p:cNvPr id="24649" name="Group 50"/>
            <p:cNvGrpSpPr>
              <a:grpSpLocks/>
            </p:cNvGrpSpPr>
            <p:nvPr/>
          </p:nvGrpSpPr>
          <p:grpSpPr bwMode="auto">
            <a:xfrm>
              <a:off x="1607" y="1271"/>
              <a:ext cx="237" cy="232"/>
              <a:chOff x="1607" y="1271"/>
              <a:chExt cx="237" cy="232"/>
            </a:xfrm>
          </p:grpSpPr>
          <p:sp>
            <p:nvSpPr>
              <p:cNvPr id="24650" name="AutoShape 51"/>
              <p:cNvSpPr>
                <a:spLocks noChangeArrowheads="1"/>
              </p:cNvSpPr>
              <p:nvPr/>
            </p:nvSpPr>
            <p:spPr bwMode="auto">
              <a:xfrm>
                <a:off x="1607" y="1271"/>
                <a:ext cx="237" cy="232"/>
              </a:xfrm>
              <a:prstGeom prst="diamond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4651" name="Text Box 52"/>
              <p:cNvSpPr txBox="1">
                <a:spLocks noChangeArrowheads="1"/>
              </p:cNvSpPr>
              <p:nvPr/>
            </p:nvSpPr>
            <p:spPr bwMode="auto">
              <a:xfrm>
                <a:off x="1632" y="1282"/>
                <a:ext cx="135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de-DE" sz="1200" b="1">
                    <a:latin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24652" name="AutoShape 53"/>
              <p:cNvSpPr>
                <a:spLocks noChangeArrowheads="1"/>
              </p:cNvSpPr>
              <p:nvPr/>
            </p:nvSpPr>
            <p:spPr bwMode="auto">
              <a:xfrm>
                <a:off x="1693" y="1271"/>
                <a:ext cx="67" cy="33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/>
                <a:endParaRPr lang="de-DE" altLang="de-DE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4612" name="Text Box 139"/>
          <p:cNvSpPr txBox="1">
            <a:spLocks noChangeArrowheads="1"/>
          </p:cNvSpPr>
          <p:nvPr/>
        </p:nvSpPr>
        <p:spPr bwMode="auto">
          <a:xfrm>
            <a:off x="260350" y="1047750"/>
            <a:ext cx="909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000"/>
              <a:t>Wasserent-nahmestelle</a:t>
            </a:r>
          </a:p>
        </p:txBody>
      </p:sp>
      <p:grpSp>
        <p:nvGrpSpPr>
          <p:cNvPr id="12" name="Group 140"/>
          <p:cNvGrpSpPr>
            <a:grpSpLocks/>
          </p:cNvGrpSpPr>
          <p:nvPr/>
        </p:nvGrpSpPr>
        <p:grpSpPr bwMode="auto">
          <a:xfrm>
            <a:off x="4356100" y="4797425"/>
            <a:ext cx="779463" cy="630238"/>
            <a:chOff x="2821" y="2835"/>
            <a:chExt cx="491" cy="397"/>
          </a:xfrm>
        </p:grpSpPr>
        <p:grpSp>
          <p:nvGrpSpPr>
            <p:cNvPr id="24622" name="Group 141"/>
            <p:cNvGrpSpPr>
              <a:grpSpLocks/>
            </p:cNvGrpSpPr>
            <p:nvPr/>
          </p:nvGrpSpPr>
          <p:grpSpPr bwMode="auto">
            <a:xfrm>
              <a:off x="2821" y="2835"/>
              <a:ext cx="387" cy="300"/>
              <a:chOff x="2789" y="2886"/>
              <a:chExt cx="387" cy="300"/>
            </a:xfrm>
          </p:grpSpPr>
          <p:graphicFrame>
            <p:nvGraphicFramePr>
              <p:cNvPr id="24646" name="Object 142"/>
              <p:cNvGraphicFramePr>
                <a:graphicFrameLocks noChangeAspect="1"/>
              </p:cNvGraphicFramePr>
              <p:nvPr/>
            </p:nvGraphicFramePr>
            <p:xfrm>
              <a:off x="2789" y="2886"/>
              <a:ext cx="341" cy="2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675" name="CorelDRAW" r:id="rId12" imgW="540715" imgH="333146" progId="CorelDRAW.Graphic.12">
                      <p:embed/>
                    </p:oleObj>
                  </mc:Choice>
                  <mc:Fallback>
                    <p:oleObj name="CorelDRAW" r:id="rId12" imgW="540715" imgH="333146" progId="CorelDRAW.Graphic.12">
                      <p:embed/>
                      <p:pic>
                        <p:nvPicPr>
                          <p:cNvPr id="0" name="Object 14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89" y="2886"/>
                            <a:ext cx="341" cy="21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647" name="Object 143"/>
              <p:cNvGraphicFramePr>
                <a:graphicFrameLocks noChangeAspect="1"/>
              </p:cNvGraphicFramePr>
              <p:nvPr/>
            </p:nvGraphicFramePr>
            <p:xfrm>
              <a:off x="2835" y="2976"/>
              <a:ext cx="341" cy="2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676" name="CorelDRAW" r:id="rId14" imgW="540715" imgH="333146" progId="CorelDRAW.Graphic.12">
                      <p:embed/>
                    </p:oleObj>
                  </mc:Choice>
                  <mc:Fallback>
                    <p:oleObj name="CorelDRAW" r:id="rId14" imgW="540715" imgH="333146" progId="CorelDRAW.Graphic.12">
                      <p:embed/>
                      <p:pic>
                        <p:nvPicPr>
                          <p:cNvPr id="0" name="Object 14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35" y="2976"/>
                            <a:ext cx="341" cy="21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4623" name="Group 144"/>
            <p:cNvGrpSpPr>
              <a:grpSpLocks noChangeAspect="1"/>
            </p:cNvGrpSpPr>
            <p:nvPr/>
          </p:nvGrpSpPr>
          <p:grpSpPr bwMode="auto">
            <a:xfrm>
              <a:off x="2971" y="3022"/>
              <a:ext cx="341" cy="210"/>
              <a:chOff x="2971" y="3022"/>
              <a:chExt cx="341" cy="210"/>
            </a:xfrm>
          </p:grpSpPr>
          <p:sp>
            <p:nvSpPr>
              <p:cNvPr id="24624" name="AutoShape 145"/>
              <p:cNvSpPr>
                <a:spLocks noChangeAspect="1" noChangeArrowheads="1" noTextEdit="1"/>
              </p:cNvSpPr>
              <p:nvPr/>
            </p:nvSpPr>
            <p:spPr bwMode="auto">
              <a:xfrm>
                <a:off x="2971" y="3022"/>
                <a:ext cx="341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25" name="Rectangle 146"/>
              <p:cNvSpPr>
                <a:spLocks noChangeArrowheads="1"/>
              </p:cNvSpPr>
              <p:nvPr/>
            </p:nvSpPr>
            <p:spPr bwMode="auto">
              <a:xfrm>
                <a:off x="2995" y="3034"/>
                <a:ext cx="300" cy="1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4626" name="Rectangle 147"/>
              <p:cNvSpPr>
                <a:spLocks noChangeArrowheads="1"/>
              </p:cNvSpPr>
              <p:nvPr/>
            </p:nvSpPr>
            <p:spPr bwMode="auto">
              <a:xfrm>
                <a:off x="2995" y="3034"/>
                <a:ext cx="300" cy="156"/>
              </a:xfrm>
              <a:prstGeom prst="rect">
                <a:avLst/>
              </a:prstGeom>
              <a:noFill/>
              <a:ln w="0">
                <a:solidFill>
                  <a:srgbClr val="24211D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4627" name="Line 148"/>
              <p:cNvSpPr>
                <a:spLocks noChangeShapeType="1"/>
              </p:cNvSpPr>
              <p:nvPr/>
            </p:nvSpPr>
            <p:spPr bwMode="auto">
              <a:xfrm>
                <a:off x="2995" y="3034"/>
                <a:ext cx="300" cy="156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28" name="Line 149"/>
              <p:cNvSpPr>
                <a:spLocks noChangeShapeType="1"/>
              </p:cNvSpPr>
              <p:nvPr/>
            </p:nvSpPr>
            <p:spPr bwMode="auto">
              <a:xfrm flipH="1">
                <a:off x="2995" y="3034"/>
                <a:ext cx="300" cy="156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29" name="Rectangle 150"/>
              <p:cNvSpPr>
                <a:spLocks noChangeArrowheads="1"/>
              </p:cNvSpPr>
              <p:nvPr/>
            </p:nvSpPr>
            <p:spPr bwMode="auto">
              <a:xfrm>
                <a:off x="2983" y="3058"/>
                <a:ext cx="300" cy="1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4630" name="Rectangle 151"/>
              <p:cNvSpPr>
                <a:spLocks noChangeArrowheads="1"/>
              </p:cNvSpPr>
              <p:nvPr/>
            </p:nvSpPr>
            <p:spPr bwMode="auto">
              <a:xfrm>
                <a:off x="2983" y="3058"/>
                <a:ext cx="300" cy="156"/>
              </a:xfrm>
              <a:prstGeom prst="rect">
                <a:avLst/>
              </a:prstGeom>
              <a:noFill/>
              <a:ln w="0">
                <a:solidFill>
                  <a:srgbClr val="24211D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4631" name="Freeform 152"/>
              <p:cNvSpPr>
                <a:spLocks/>
              </p:cNvSpPr>
              <p:nvPr/>
            </p:nvSpPr>
            <p:spPr bwMode="auto">
              <a:xfrm>
                <a:off x="3283" y="3028"/>
                <a:ext cx="12" cy="186"/>
              </a:xfrm>
              <a:custGeom>
                <a:avLst/>
                <a:gdLst>
                  <a:gd name="T0" fmla="*/ 0 w 2"/>
                  <a:gd name="T1" fmla="*/ 6480 h 31"/>
                  <a:gd name="T2" fmla="*/ 2592 w 2"/>
                  <a:gd name="T3" fmla="*/ 0 h 31"/>
                  <a:gd name="T4" fmla="*/ 2592 w 2"/>
                  <a:gd name="T5" fmla="*/ 34992 h 31"/>
                  <a:gd name="T6" fmla="*/ 0 w 2"/>
                  <a:gd name="T7" fmla="*/ 40176 h 31"/>
                  <a:gd name="T8" fmla="*/ 0 w 2"/>
                  <a:gd name="T9" fmla="*/ 648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31"/>
                  <a:gd name="T17" fmla="*/ 2 w 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31">
                    <a:moveTo>
                      <a:pt x="0" y="5"/>
                    </a:moveTo>
                    <a:lnTo>
                      <a:pt x="2" y="0"/>
                    </a:lnTo>
                    <a:lnTo>
                      <a:pt x="2" y="27"/>
                    </a:lnTo>
                    <a:lnTo>
                      <a:pt x="0" y="3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32" name="Freeform 153"/>
              <p:cNvSpPr>
                <a:spLocks/>
              </p:cNvSpPr>
              <p:nvPr/>
            </p:nvSpPr>
            <p:spPr bwMode="auto">
              <a:xfrm>
                <a:off x="3283" y="3028"/>
                <a:ext cx="12" cy="186"/>
              </a:xfrm>
              <a:custGeom>
                <a:avLst/>
                <a:gdLst>
                  <a:gd name="T0" fmla="*/ 0 w 2"/>
                  <a:gd name="T1" fmla="*/ 6480 h 31"/>
                  <a:gd name="T2" fmla="*/ 2592 w 2"/>
                  <a:gd name="T3" fmla="*/ 0 h 31"/>
                  <a:gd name="T4" fmla="*/ 2592 w 2"/>
                  <a:gd name="T5" fmla="*/ 34992 h 31"/>
                  <a:gd name="T6" fmla="*/ 0 w 2"/>
                  <a:gd name="T7" fmla="*/ 40176 h 31"/>
                  <a:gd name="T8" fmla="*/ 0 w 2"/>
                  <a:gd name="T9" fmla="*/ 648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31"/>
                  <a:gd name="T17" fmla="*/ 2 w 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31">
                    <a:moveTo>
                      <a:pt x="0" y="5"/>
                    </a:moveTo>
                    <a:lnTo>
                      <a:pt x="2" y="0"/>
                    </a:lnTo>
                    <a:lnTo>
                      <a:pt x="2" y="27"/>
                    </a:lnTo>
                    <a:lnTo>
                      <a:pt x="0" y="31"/>
                    </a:lnTo>
                    <a:lnTo>
                      <a:pt x="0" y="5"/>
                    </a:lnTo>
                    <a:close/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33" name="Freeform 154"/>
              <p:cNvSpPr>
                <a:spLocks/>
              </p:cNvSpPr>
              <p:nvPr/>
            </p:nvSpPr>
            <p:spPr bwMode="auto">
              <a:xfrm>
                <a:off x="2983" y="3034"/>
                <a:ext cx="12" cy="24"/>
              </a:xfrm>
              <a:custGeom>
                <a:avLst/>
                <a:gdLst>
                  <a:gd name="T0" fmla="*/ 0 w 2"/>
                  <a:gd name="T1" fmla="*/ 5184 h 4"/>
                  <a:gd name="T2" fmla="*/ 2592 w 2"/>
                  <a:gd name="T3" fmla="*/ 0 h 4"/>
                  <a:gd name="T4" fmla="*/ 2592 w 2"/>
                  <a:gd name="T5" fmla="*/ 5184 h 4"/>
                  <a:gd name="T6" fmla="*/ 0 w 2"/>
                  <a:gd name="T7" fmla="*/ 5184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4"/>
                  <a:gd name="T14" fmla="*/ 2 w 2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4">
                    <a:moveTo>
                      <a:pt x="0" y="4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34" name="Freeform 155"/>
              <p:cNvSpPr>
                <a:spLocks/>
              </p:cNvSpPr>
              <p:nvPr/>
            </p:nvSpPr>
            <p:spPr bwMode="auto">
              <a:xfrm>
                <a:off x="2983" y="3034"/>
                <a:ext cx="12" cy="24"/>
              </a:xfrm>
              <a:custGeom>
                <a:avLst/>
                <a:gdLst>
                  <a:gd name="T0" fmla="*/ 0 w 2"/>
                  <a:gd name="T1" fmla="*/ 5184 h 4"/>
                  <a:gd name="T2" fmla="*/ 2592 w 2"/>
                  <a:gd name="T3" fmla="*/ 0 h 4"/>
                  <a:gd name="T4" fmla="*/ 2592 w 2"/>
                  <a:gd name="T5" fmla="*/ 5184 h 4"/>
                  <a:gd name="T6" fmla="*/ 0 w 2"/>
                  <a:gd name="T7" fmla="*/ 5184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4"/>
                  <a:gd name="T14" fmla="*/ 2 w 2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4">
                    <a:moveTo>
                      <a:pt x="0" y="4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35" name="Line 156"/>
              <p:cNvSpPr>
                <a:spLocks noChangeShapeType="1"/>
              </p:cNvSpPr>
              <p:nvPr/>
            </p:nvSpPr>
            <p:spPr bwMode="auto">
              <a:xfrm>
                <a:off x="2983" y="3058"/>
                <a:ext cx="300" cy="156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36" name="Line 157"/>
              <p:cNvSpPr>
                <a:spLocks noChangeShapeType="1"/>
              </p:cNvSpPr>
              <p:nvPr/>
            </p:nvSpPr>
            <p:spPr bwMode="auto">
              <a:xfrm flipH="1">
                <a:off x="2983" y="3058"/>
                <a:ext cx="300" cy="156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37" name="Line 158"/>
              <p:cNvSpPr>
                <a:spLocks noChangeShapeType="1"/>
              </p:cNvSpPr>
              <p:nvPr/>
            </p:nvSpPr>
            <p:spPr bwMode="auto">
              <a:xfrm flipH="1">
                <a:off x="3127" y="3034"/>
                <a:ext cx="12" cy="24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38" name="Freeform 159"/>
              <p:cNvSpPr>
                <a:spLocks noEditPoints="1"/>
              </p:cNvSpPr>
              <p:nvPr/>
            </p:nvSpPr>
            <p:spPr bwMode="auto">
              <a:xfrm>
                <a:off x="2983" y="3190"/>
                <a:ext cx="270" cy="18"/>
              </a:xfrm>
              <a:custGeom>
                <a:avLst/>
                <a:gdLst>
                  <a:gd name="T0" fmla="*/ 58320 w 45"/>
                  <a:gd name="T1" fmla="*/ 3888 h 3"/>
                  <a:gd name="T2" fmla="*/ 2592 w 45"/>
                  <a:gd name="T3" fmla="*/ 3888 h 3"/>
                  <a:gd name="T4" fmla="*/ 2592 w 45"/>
                  <a:gd name="T5" fmla="*/ 3888 h 3"/>
                  <a:gd name="T6" fmla="*/ 3888 w 4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3"/>
                  <a:gd name="T14" fmla="*/ 45 w 4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3">
                    <a:moveTo>
                      <a:pt x="45" y="3"/>
                    </a:moveTo>
                    <a:lnTo>
                      <a:pt x="2" y="3"/>
                    </a:lnTo>
                    <a:moveTo>
                      <a:pt x="2" y="3"/>
                    </a:moveTo>
                    <a:cubicBezTo>
                      <a:pt x="0" y="3"/>
                      <a:pt x="0" y="0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39" name="Freeform 160"/>
              <p:cNvSpPr>
                <a:spLocks noEditPoints="1"/>
              </p:cNvSpPr>
              <p:nvPr/>
            </p:nvSpPr>
            <p:spPr bwMode="auto">
              <a:xfrm>
                <a:off x="2995" y="3172"/>
                <a:ext cx="288" cy="18"/>
              </a:xfrm>
              <a:custGeom>
                <a:avLst/>
                <a:gdLst>
                  <a:gd name="T0" fmla="*/ 0 w 48"/>
                  <a:gd name="T1" fmla="*/ 3888 h 3"/>
                  <a:gd name="T2" fmla="*/ 58320 w 48"/>
                  <a:gd name="T3" fmla="*/ 3888 h 3"/>
                  <a:gd name="T4" fmla="*/ 58320 w 48"/>
                  <a:gd name="T5" fmla="*/ 3888 h 3"/>
                  <a:gd name="T6" fmla="*/ 58320 w 48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3"/>
                  <a:gd name="T14" fmla="*/ 48 w 48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3">
                    <a:moveTo>
                      <a:pt x="0" y="3"/>
                    </a:moveTo>
                    <a:lnTo>
                      <a:pt x="45" y="3"/>
                    </a:lnTo>
                    <a:moveTo>
                      <a:pt x="45" y="3"/>
                    </a:moveTo>
                    <a:cubicBezTo>
                      <a:pt x="48" y="3"/>
                      <a:pt x="48" y="0"/>
                      <a:pt x="45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40" name="Freeform 161"/>
              <p:cNvSpPr>
                <a:spLocks noEditPoints="1"/>
              </p:cNvSpPr>
              <p:nvPr/>
            </p:nvSpPr>
            <p:spPr bwMode="auto">
              <a:xfrm>
                <a:off x="2983" y="3154"/>
                <a:ext cx="282" cy="18"/>
              </a:xfrm>
              <a:custGeom>
                <a:avLst/>
                <a:gdLst>
                  <a:gd name="T0" fmla="*/ 60912 w 47"/>
                  <a:gd name="T1" fmla="*/ 3888 h 3"/>
                  <a:gd name="T2" fmla="*/ 2592 w 47"/>
                  <a:gd name="T3" fmla="*/ 3888 h 3"/>
                  <a:gd name="T4" fmla="*/ 2592 w 47"/>
                  <a:gd name="T5" fmla="*/ 3888 h 3"/>
                  <a:gd name="T6" fmla="*/ 3888 w 47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3"/>
                  <a:gd name="T14" fmla="*/ 47 w 47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3">
                    <a:moveTo>
                      <a:pt x="47" y="3"/>
                    </a:moveTo>
                    <a:lnTo>
                      <a:pt x="2" y="3"/>
                    </a:lnTo>
                    <a:moveTo>
                      <a:pt x="2" y="3"/>
                    </a:moveTo>
                    <a:cubicBezTo>
                      <a:pt x="0" y="3"/>
                      <a:pt x="0" y="0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41" name="Freeform 162"/>
              <p:cNvSpPr>
                <a:spLocks noEditPoints="1"/>
              </p:cNvSpPr>
              <p:nvPr/>
            </p:nvSpPr>
            <p:spPr bwMode="auto">
              <a:xfrm>
                <a:off x="2995" y="3136"/>
                <a:ext cx="288" cy="18"/>
              </a:xfrm>
              <a:custGeom>
                <a:avLst/>
                <a:gdLst>
                  <a:gd name="T0" fmla="*/ 0 w 48"/>
                  <a:gd name="T1" fmla="*/ 3888 h 3"/>
                  <a:gd name="T2" fmla="*/ 58320 w 48"/>
                  <a:gd name="T3" fmla="*/ 3888 h 3"/>
                  <a:gd name="T4" fmla="*/ 58320 w 48"/>
                  <a:gd name="T5" fmla="*/ 3888 h 3"/>
                  <a:gd name="T6" fmla="*/ 58320 w 48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3"/>
                  <a:gd name="T14" fmla="*/ 48 w 48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3">
                    <a:moveTo>
                      <a:pt x="0" y="3"/>
                    </a:moveTo>
                    <a:lnTo>
                      <a:pt x="45" y="3"/>
                    </a:lnTo>
                    <a:moveTo>
                      <a:pt x="45" y="3"/>
                    </a:moveTo>
                    <a:cubicBezTo>
                      <a:pt x="47" y="3"/>
                      <a:pt x="48" y="0"/>
                      <a:pt x="45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42" name="Freeform 163"/>
              <p:cNvSpPr>
                <a:spLocks noEditPoints="1"/>
              </p:cNvSpPr>
              <p:nvPr/>
            </p:nvSpPr>
            <p:spPr bwMode="auto">
              <a:xfrm>
                <a:off x="2983" y="3112"/>
                <a:ext cx="282" cy="24"/>
              </a:xfrm>
              <a:custGeom>
                <a:avLst/>
                <a:gdLst>
                  <a:gd name="T0" fmla="*/ 60912 w 47"/>
                  <a:gd name="T1" fmla="*/ 5184 h 4"/>
                  <a:gd name="T2" fmla="*/ 2592 w 47"/>
                  <a:gd name="T3" fmla="*/ 5184 h 4"/>
                  <a:gd name="T4" fmla="*/ 2592 w 47"/>
                  <a:gd name="T5" fmla="*/ 5184 h 4"/>
                  <a:gd name="T6" fmla="*/ 3888 w 47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4"/>
                  <a:gd name="T14" fmla="*/ 47 w 47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4">
                    <a:moveTo>
                      <a:pt x="47" y="4"/>
                    </a:moveTo>
                    <a:lnTo>
                      <a:pt x="2" y="4"/>
                    </a:lnTo>
                    <a:moveTo>
                      <a:pt x="2" y="4"/>
                    </a:moveTo>
                    <a:cubicBezTo>
                      <a:pt x="0" y="4"/>
                      <a:pt x="0" y="0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43" name="Freeform 164"/>
              <p:cNvSpPr>
                <a:spLocks noEditPoints="1"/>
              </p:cNvSpPr>
              <p:nvPr/>
            </p:nvSpPr>
            <p:spPr bwMode="auto">
              <a:xfrm>
                <a:off x="3001" y="3100"/>
                <a:ext cx="282" cy="18"/>
              </a:xfrm>
              <a:custGeom>
                <a:avLst/>
                <a:gdLst>
                  <a:gd name="T0" fmla="*/ 0 w 47"/>
                  <a:gd name="T1" fmla="*/ 3888 h 3"/>
                  <a:gd name="T2" fmla="*/ 57024 w 47"/>
                  <a:gd name="T3" fmla="*/ 3888 h 3"/>
                  <a:gd name="T4" fmla="*/ 57024 w 47"/>
                  <a:gd name="T5" fmla="*/ 3888 h 3"/>
                  <a:gd name="T6" fmla="*/ 57024 w 47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3"/>
                  <a:gd name="T14" fmla="*/ 47 w 47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3">
                    <a:moveTo>
                      <a:pt x="0" y="3"/>
                    </a:moveTo>
                    <a:lnTo>
                      <a:pt x="44" y="3"/>
                    </a:lnTo>
                    <a:moveTo>
                      <a:pt x="44" y="3"/>
                    </a:moveTo>
                    <a:cubicBezTo>
                      <a:pt x="46" y="3"/>
                      <a:pt x="47" y="0"/>
                      <a:pt x="44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44" name="Freeform 165"/>
              <p:cNvSpPr>
                <a:spLocks noEditPoints="1"/>
              </p:cNvSpPr>
              <p:nvPr/>
            </p:nvSpPr>
            <p:spPr bwMode="auto">
              <a:xfrm>
                <a:off x="2983" y="3076"/>
                <a:ext cx="288" cy="24"/>
              </a:xfrm>
              <a:custGeom>
                <a:avLst/>
                <a:gdLst>
                  <a:gd name="T0" fmla="*/ 62208 w 48"/>
                  <a:gd name="T1" fmla="*/ 5184 h 4"/>
                  <a:gd name="T2" fmla="*/ 2592 w 48"/>
                  <a:gd name="T3" fmla="*/ 5184 h 4"/>
                  <a:gd name="T4" fmla="*/ 2592 w 48"/>
                  <a:gd name="T5" fmla="*/ 5184 h 4"/>
                  <a:gd name="T6" fmla="*/ 3888 w 48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4"/>
                  <a:gd name="T14" fmla="*/ 48 w 48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4">
                    <a:moveTo>
                      <a:pt x="48" y="4"/>
                    </a:moveTo>
                    <a:lnTo>
                      <a:pt x="2" y="4"/>
                    </a:lnTo>
                    <a:moveTo>
                      <a:pt x="2" y="4"/>
                    </a:moveTo>
                    <a:cubicBezTo>
                      <a:pt x="0" y="4"/>
                      <a:pt x="0" y="0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45" name="Freeform 166"/>
              <p:cNvSpPr>
                <a:spLocks noEditPoints="1"/>
              </p:cNvSpPr>
              <p:nvPr/>
            </p:nvSpPr>
            <p:spPr bwMode="auto">
              <a:xfrm>
                <a:off x="3001" y="3058"/>
                <a:ext cx="276" cy="24"/>
              </a:xfrm>
              <a:custGeom>
                <a:avLst/>
                <a:gdLst>
                  <a:gd name="T0" fmla="*/ 0 w 46"/>
                  <a:gd name="T1" fmla="*/ 3888 h 4"/>
                  <a:gd name="T2" fmla="*/ 57024 w 46"/>
                  <a:gd name="T3" fmla="*/ 5184 h 4"/>
                  <a:gd name="T4" fmla="*/ 57024 w 46"/>
                  <a:gd name="T5" fmla="*/ 5184 h 4"/>
                  <a:gd name="T6" fmla="*/ 57024 w 46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4"/>
                  <a:gd name="T14" fmla="*/ 46 w 46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4">
                    <a:moveTo>
                      <a:pt x="0" y="3"/>
                    </a:moveTo>
                    <a:lnTo>
                      <a:pt x="44" y="4"/>
                    </a:lnTo>
                    <a:moveTo>
                      <a:pt x="44" y="4"/>
                    </a:moveTo>
                    <a:cubicBezTo>
                      <a:pt x="46" y="4"/>
                      <a:pt x="46" y="0"/>
                      <a:pt x="44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</p:grpSp>
      <p:grpSp>
        <p:nvGrpSpPr>
          <p:cNvPr id="15" name="Group 167"/>
          <p:cNvGrpSpPr>
            <a:grpSpLocks/>
          </p:cNvGrpSpPr>
          <p:nvPr/>
        </p:nvGrpSpPr>
        <p:grpSpPr bwMode="auto">
          <a:xfrm>
            <a:off x="2605088" y="2520950"/>
            <a:ext cx="365125" cy="457200"/>
            <a:chOff x="2194" y="1994"/>
            <a:chExt cx="482" cy="548"/>
          </a:xfrm>
        </p:grpSpPr>
        <p:sp>
          <p:nvSpPr>
            <p:cNvPr id="24618" name="AutoShape 168"/>
            <p:cNvSpPr>
              <a:spLocks noChangeArrowheads="1"/>
            </p:cNvSpPr>
            <p:nvPr/>
          </p:nvSpPr>
          <p:spPr bwMode="auto">
            <a:xfrm>
              <a:off x="2194" y="2090"/>
              <a:ext cx="482" cy="45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19" name="AutoShape 169"/>
            <p:cNvSpPr>
              <a:spLocks noChangeArrowheads="1"/>
            </p:cNvSpPr>
            <p:nvPr/>
          </p:nvSpPr>
          <p:spPr bwMode="auto">
            <a:xfrm>
              <a:off x="2368" y="2090"/>
              <a:ext cx="138" cy="6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20" name="Oval 170"/>
            <p:cNvSpPr>
              <a:spLocks noChangeArrowheads="1"/>
            </p:cNvSpPr>
            <p:nvPr/>
          </p:nvSpPr>
          <p:spPr bwMode="auto">
            <a:xfrm>
              <a:off x="233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4621" name="Oval 171"/>
            <p:cNvSpPr>
              <a:spLocks noChangeArrowheads="1"/>
            </p:cNvSpPr>
            <p:nvPr/>
          </p:nvSpPr>
          <p:spPr bwMode="auto">
            <a:xfrm>
              <a:off x="247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146534" name="Text Box 102"/>
          <p:cNvSpPr txBox="1">
            <a:spLocks noChangeArrowheads="1"/>
          </p:cNvSpPr>
          <p:nvPr/>
        </p:nvSpPr>
        <p:spPr bwMode="auto">
          <a:xfrm>
            <a:off x="3729038" y="5157788"/>
            <a:ext cx="38893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Gruppenführer meldet sich beim Schiedsrichter Nr. 1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gibt den 1. Einsatzbefehl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rüstet sich aus und</a:t>
            </a:r>
          </a:p>
        </p:txBody>
      </p:sp>
      <p:sp>
        <p:nvSpPr>
          <p:cNvPr id="146605" name="Text Box 173"/>
          <p:cNvSpPr txBox="1">
            <a:spLocks noChangeArrowheads="1"/>
          </p:cNvSpPr>
          <p:nvPr/>
        </p:nvSpPr>
        <p:spPr bwMode="auto">
          <a:xfrm>
            <a:off x="4211638" y="2997200"/>
            <a:ext cx="33131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- Gruppenführer gibt Lagemeldung an Melder</a:t>
            </a:r>
          </a:p>
        </p:txBody>
      </p:sp>
      <p:sp>
        <p:nvSpPr>
          <p:cNvPr id="146606" name="Text Box 174"/>
          <p:cNvSpPr txBox="1">
            <a:spLocks noChangeArrowheads="1"/>
          </p:cNvSpPr>
          <p:nvPr/>
        </p:nvSpPr>
        <p:spPr bwMode="auto">
          <a:xfrm>
            <a:off x="2411413" y="3573463"/>
            <a:ext cx="252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Melder setzt im Auftrag des Gruppenführers Lagemeldung ab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07407E-6 C 0.01962 0.01828 0.03941 0.0368 0.07361 0.04629 C 0.10781 0.05578 0.13438 0.03009 0.20556 0.0574 C 0.27674 0.08472 0.45156 0.18472 0.5007 0.21018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5" y="1050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18519E-6 C -0.01945 -0.00555 -0.03872 -0.0111 -0.05834 -0.01295 C -0.07795 -0.01481 -0.10348 -0.01828 -0.11806 -0.0111 C -0.13264 -0.00393 -0.13924 0.01274 -0.14584 0.02964 " pathEditMode="relative" ptsTypes="aa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02 0.05602 C -0.16163 0.07361 -0.16025 0.09121 -0.1533 0.10602 C -0.14636 0.12084 -0.14202 0.12894 -0.12136 0.14491 C -0.1007 0.16088 -0.07222 0.18542 -0.02969 0.20232 C 0.01284 0.21922 0.08628 0.23565 0.1342 0.24676 C 0.18212 0.25787 0.2158 0.25602 0.25781 0.26899 C 0.29948 0.28195 0.34687 0.30973 0.38559 0.32454 C 0.4243 0.33936 0.46857 0.35093 0.49045 0.35787 " pathEditMode="relative" rAng="0" ptsTypes="aaaaaaaa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74" y="1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9 0.00047 C -0.04253 0.00625 -0.05851 0.01227 -0.07083 0.00973 C -0.08316 0.00718 -0.09167 -0.0037 -0.1 -0.01435 " pathEditMode="relative" ptsTypes="aaA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C -0.02118 -0.00278 -0.04236 -0.00533 -0.0625 -0.01111 C -0.08264 -0.0169 -0.10625 -0.03681 -0.12083 -0.03519 C -0.13541 -0.03357 -0.14271 -0.01783 -0.15 -0.00185 " pathEditMode="relative" ptsTypes="aaaA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358 0.0162 C -0.15191 0.02963 -0.16025 0.04329 -0.15191 0.0662 C -0.14358 0.08912 -0.12604 0.12245 -0.09358 0.15324 C -0.06111 0.18403 -0.0066 0.22824 0.04253 0.25139 C 0.09166 0.27454 0.17448 0.28542 0.20087 0.29213 " pathEditMode="relative" rAng="0" ptsTypes="aaaaa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89" y="1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045 0.35787 C 0.46753 0.35209 0.38646 0.32824 0.35295 0.32269 C 0.31944 0.31713 0.30243 0.32408 0.28906 0.32454 " pathEditMode="relative" rAng="0" ptsTypes="aaa">
                                      <p:cBhvr>
                                        <p:cTn id="6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69" y="-2037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07 0.21018 C 0.42222 0.18379 0.34375 0.15764 0.29931 0.14352 C 0.25486 0.1294 0.24445 0.12708 0.23403 0.125 " pathEditMode="relative" ptsTypes="aaA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-0.11441 0.00231 -0.22865 0.00486 " pathEditMode="relative" ptsTypes="aA">
                                      <p:cBhvr>
                                        <p:cTn id="8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-0.11441 0.00231 -0.22865 0.00486 " pathEditMode="relative" ptsTypes="aA">
                                      <p:cBhvr>
                                        <p:cTn id="8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-0.11441 0.00231 -0.22865 0.00486 " pathEditMode="relative" ptsTypes="aA">
                                      <p:cBhvr>
                                        <p:cTn id="8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-0.11441 0.00231 -0.22865 0.00486 " pathEditMode="relative" ptsTypes="aA">
                                      <p:cBhvr>
                                        <p:cTn id="8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46 0.02963 C -0.24653 0.01875 -0.25903 0.01088 -0.23958 -0.00162 C -0.22014 -0.01412 -0.14479 -0.0368 -0.11979 -0.04606 " pathEditMode="relative" rAng="0" ptsTypes="aaa">
                                      <p:cBhvr>
                                        <p:cTn id="8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-3796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364 -0.00509 C -0.25017 -0.01967 -0.25139 -0.03472 -0.23177 -0.04467 C -0.21215 -0.05462 -0.1559 -0.06111 -0.13593 -0.0655 " pathEditMode="relative" rAng="0" ptsTypes="aaa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5" y="-3032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75 0.04676 C -0.24045 0.03658 -0.25937 0.00394 -0.25486 -0.01412 C -0.25035 -0.03217 -0.21944 -0.05162 -0.21007 -0.06134 " pathEditMode="relative" rAng="0" ptsTypes="aaa">
                                      <p:cBhvr>
                                        <p:cTn id="9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541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75 -0.01435 C -0.23507 -0.0324 -0.2342 -0.05393 -0.22031 -0.0581 C -0.20642 -0.06226 -0.16753 -0.04305 -0.15382 -0.03912 " pathEditMode="relative" rAng="0" ptsTypes="aaa">
                                      <p:cBhvr>
                                        <p:cTn id="9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240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2000"/>
                                        <p:tgtEl>
                                          <p:spTgt spid="146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000"/>
                                        <p:tgtEl>
                                          <p:spTgt spid="14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79 -0.04606 C -0.13368 -0.00139 -0.14739 0.04329 -0.1592 0.0801 C -0.171 0.1169 -0.18663 0.15186 -0.19062 0.17454 C -0.19462 0.19699 -0.19323 0.20602 -0.18281 0.21644 C -0.17239 0.22686 -0.14479 0.22176 -0.12778 0.2375 C -0.11076 0.25324 -0.09739 0.28658 -0.08038 0.31111 C -0.06337 0.33565 -0.04496 0.36713 -0.02534 0.38449 C -0.00573 0.40186 0.02066 0.4125 0.03768 0.41598 C 0.05469 0.41945 0.06389 0.4132 0.07709 0.40556 C 0.09028 0.39792 0.10886 0.37778 0.11719 0.37061 " pathEditMode="relative" rAng="0" ptsTypes="aaaaaaaaaa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8" y="23264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593 -0.0655 C -0.16423 0.0044 -0.19236 0.07454 -0.19114 0.11297 C -0.18993 0.15139 -0.14913 0.14283 -0.12812 0.16551 C -0.10712 0.1882 -0.0809 0.22686 -0.0651 0.24954 C -0.0493 0.27223 -0.04948 0.28635 -0.03368 0.30209 C -0.01788 0.31783 0.00608 0.33172 0.02934 0.34399 C 0.05261 0.35625 0.08976 0.36945 0.10573 0.37616 " pathEditMode="relative" rAng="0" ptsTypes="aaaaaaa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53" y="2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007 -0.06134 C -0.21007 -0.06134 -0.27569 -0.05695 -0.34132 -0.05232 " pathEditMode="relative" ptsTypes="aA">
                                      <p:cBhvr>
                                        <p:cTn id="1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298 -0.0655 C -0.2151 -0.06967 -0.33559 -0.08587 -0.37569 -0.0912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35" y="-129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907 0.32454 C 0.15226 0.29699 0.01545 0.26968 -0.06928 0.22593 C -0.154 0.18218 -0.18664 0.12199 -0.21928 0.06204 " pathEditMode="relative" ptsTypes="aaA">
                                      <p:cBhvr>
                                        <p:cTn id="1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C 0.04271 -0.00162 0.08542 -0.00324 0.14792 0.00695 C 0.21024 0.01713 0.30608 0.04005 0.375 0.06111 C 0.44358 0.08218 0.50608 0.10579 0.56111 0.13334 C 0.61597 0.16088 0.6559 0.21436 0.70503 0.22639 C 0.75399 0.23843 0.82378 0.21019 0.85503 0.20602 " pathEditMode="relative" rAng="0" ptsTypes="aaaaaa">
                                      <p:cBhvr>
                                        <p:cTn id="124" dur="2000" fill="hold"/>
                                        <p:tgtEl>
                                          <p:spTgt spid="146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43" y="11759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927 0.06204 C -0.16701 0.0713 -0.11458 0.08055 -0.05399 0.08611 C 0.0066 0.09167 0.06684 0.07384 0.14462 0.09537 C 0.2224 0.1169 0.35278 0.18819 0.4125 0.21574 C 0.47257 0.24329 0.45729 0.24606 0.50434 0.26018 C 0.55139 0.2743 0.62292 0.2875 0.69462 0.30092 " pathEditMode="relative" ptsTypes="aaaaaA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569 -0.0912 C -0.37535 -0.07222 -0.375 -0.05324 -0.33542 -0.0375 C -0.29583 -0.02175 -0.19392 -0.00486 -0.13819 0.00325 C -0.08281 0.01135 -0.05573 -0.00416 -0.00226 0.01065 C 0.05139 0.02547 0.12743 0.06621 0.18247 0.09213 C 0.23733 0.11806 0.26962 0.13496 0.32708 0.16621 C 0.3842 0.19746 0.4849 0.25625 0.52622 0.2801 " pathEditMode="relative" rAng="0" ptsTypes="aaaaaaa">
                                      <p:cBhvr>
                                        <p:cTn id="1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04" y="18565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31 -0.05231 C -0.29861 -0.02361 -0.25572 0.00533 -0.19687 0.03288 C -0.13802 0.06042 -0.05746 0.08264 0.01146 0.11251 C 0.08021 0.14237 0.16007 0.18496 0.21546 0.21251 C 0.27101 0.24005 0.30712 0.26089 0.34341 0.27732 C 0.37969 0.29376 0.40122 0.29052 0.43369 0.31065 C 0.46615 0.33079 0.50191 0.36413 0.53785 0.39769 " pathEditMode="relative" ptsTypes="aaaaaaA">
                                      <p:cBhvr>
                                        <p:cTn id="1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087 0.29213 C 0.25191 0.28079 0.30312 0.26968 0.36198 0.27917 C 0.42083 0.28866 0.51614 0.34768 0.55364 0.34954 C 0.59114 0.35139 0.58125 0.3419 0.58698 0.29028 C 0.59271 0.23866 0.58802 0.09236 0.58837 0.04028 " pathEditMode="relative" rAng="0" ptsTypes="aaaaa">
                                      <p:cBhvr>
                                        <p:cTn id="1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83" y="-963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2000"/>
                                        <p:tgtEl>
                                          <p:spTgt spid="14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9461 0.30093 C 0.6276 0.29306 0.56076 0.28519 0.50555 0.27987 C 0.45034 0.27454 0.40711 0.272 0.36388 0.26945 " pathEditMode="relative" ptsTypes="aaA">
                                      <p:cBhvr>
                                        <p:cTn id="1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695 0.30093 C 0.54844 0.32269 0.53906 0.3382 0.4941 0.35324 C 0.44913 0.36829 0.34167 0.38611 0.2875 0.39121 C 0.23333 0.3963 0.1941 0.38542 0.16945 0.3838 " pathEditMode="relative" rAng="0" ptsTypes="aaaa">
                                      <p:cBhvr>
                                        <p:cTn id="1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75" y="4769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785 0.33658 C 0.48195 0.34884 0.42622 0.36111 0.36459 0.36806 C 0.30295 0.375 0.23525 0.37662 0.16771 0.37847 " pathEditMode="relative" ptsTypes="aaA">
                                      <p:cBhvr>
                                        <p:cTn id="1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19 0.3706 C 0.08698 0.36783 0.05677 0.36528 0.01476 0.33912 C -0.02726 0.31297 -0.1033 0.26366 -0.1349 0.21297 C -0.16649 0.16227 -0.16771 0.06412 -0.17431 0.03449 " pathEditMode="relative" ptsTypes="aaaA">
                                      <p:cBhvr>
                                        <p:cTn id="1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17 0.37547 C 0.08282 0.36042 0.02205 0.32477 -0.02448 0.28519 C -0.07066 0.24561 -0.14253 0.19075 -0.17396 0.1382 C -0.20538 0.08565 -0.20937 0.02778 -0.21337 -0.02986 " pathEditMode="relative" rAng="0" ptsTypes="aaaa">
                                      <p:cBhvr>
                                        <p:cTn id="17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85" y="-2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045 0.04676 C -0.16024 0.08334 -0.13003 0.12014 -0.07222 0.16204 C -0.01441 0.20394 0.06302 0.26644 0.15608 0.29861 C 0.24913 0.33079 0.41719 0.34306 0.48594 0.35463 " pathEditMode="relative" rAng="0" ptsTypes="aaaa">
                                      <p:cBhvr>
                                        <p:cTn id="18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19" y="15394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46 -0.03148 C -0.19114 0.02709 -0.14566 0.08588 -0.10243 0.12616 C -0.0592 0.16644 -0.0342 0.1838 0.02344 0.20996 C 0.08108 0.23612 0.16111 0.27223 0.24393 0.28357 C 0.32657 0.29491 0.4632 0.27871 0.52084 0.27755 " pathEditMode="relative" rAng="0" ptsTypes="aaaaa">
                                      <p:cBhvr>
                                        <p:cTn id="1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65" y="1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44 0.32269 C 0.08802 0.2963 0.00677 0.27014 -0.05886 0.23866 C -0.12448 0.20718 -0.18629 0.17408 -0.22431 0.1338 C -0.26233 0.09352 -0.27483 0.04538 -0.28733 -0.00277 " pathEditMode="relative" ptsTypes="aaaA">
                                      <p:cBhvr>
                                        <p:cTn id="19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694 0.30093 C 0.49201 0.34283 0.42708 0.38473 0.32865 0.38473 C 0.23003 0.38473 0.05694 0.36204 -0.03368 0.30093 C -0.12431 0.23982 -0.16962 0.12848 -0.21476 0.01737 " pathEditMode="relative" ptsTypes="aaaA">
                                      <p:cBhvr>
                                        <p:cTn id="1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2000"/>
                                        <p:tgtEl>
                                          <p:spTgt spid="14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069 -0.02731 C -0.22413 0.01852 -0.14479 0.18102 -0.09132 0.24769 C -0.03785 0.31436 -0.00278 0.34098 0.06979 0.37223 C 0.14236 0.40348 0.27743 0.4301 0.34358 0.43496 C 0.40972 0.43982 0.43056 0.4257 0.46702 0.40163 C 0.50347 0.37755 0.54254 0.3132 0.56233 0.28982 " pathEditMode="relative" rAng="0" ptsTypes="aaaaaa">
                                      <p:cBhvr>
                                        <p:cTn id="20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42" y="23356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09 0.03102 C -0.20035 0.08588 -0.09184 0.28588 -0.04826 0.35996 C -0.00469 0.43403 -0.02066 0.43866 0.03056 0.47547 C 0.08177 0.51227 0.18924 0.56459 0.25886 0.58033 C 0.32847 0.59607 0.39531 0.60324 0.44792 0.56991 C 0.50052 0.53658 0.53715 0.45857 0.57396 0.38079 " pathEditMode="relative" rAng="0" ptsTypes="aaaaaa">
                                      <p:cBhvr>
                                        <p:cTn id="20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43" y="28611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388 0.26945 C 0.34669 0.26066 0.32968 0.25186 0.32447 0.26945 C 0.31926 0.28704 0.3335 0.35001 0.33228 0.37454 C 0.33107 0.39908 0.32447 0.41112 0.31666 0.41644 C 0.30885 0.42177 0.29687 0.4139 0.28506 0.40603 " pathEditMode="relative" ptsTypes="aaaaA">
                                      <p:cBhvr>
                                        <p:cTn id="2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6" dur="500"/>
                                        <p:tgtEl>
                                          <p:spTgt spid="146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544" grpId="0"/>
      <p:bldP spid="146544" grpId="1"/>
      <p:bldP spid="146546" grpId="0"/>
      <p:bldP spid="146546" grpId="1"/>
      <p:bldP spid="146547" grpId="0"/>
      <p:bldP spid="146547" grpId="1"/>
      <p:bldP spid="146548" grpId="0"/>
      <p:bldP spid="146548" grpId="1"/>
      <p:bldP spid="146549" grpId="0"/>
      <p:bldP spid="146549" grpId="1"/>
      <p:bldP spid="146550" grpId="0"/>
      <p:bldP spid="146550" grpId="1"/>
      <p:bldP spid="146551" grpId="0"/>
      <p:bldP spid="146551" grpId="1"/>
      <p:bldP spid="146552" grpId="0"/>
      <p:bldP spid="146552" grpId="1"/>
      <p:bldP spid="146553" grpId="0"/>
      <p:bldP spid="146553" grpId="1"/>
      <p:bldP spid="146553" grpId="2"/>
      <p:bldP spid="146556" grpId="0"/>
      <p:bldP spid="146556" grpId="1"/>
      <p:bldP spid="146563" grpId="0"/>
      <p:bldP spid="146563" grpId="1"/>
      <p:bldP spid="146565" grpId="0"/>
      <p:bldP spid="146565" grpId="1"/>
      <p:bldP spid="146566" grpId="0"/>
      <p:bldP spid="146566" grpId="1"/>
      <p:bldP spid="146567" grpId="0"/>
      <p:bldP spid="146567" grpId="1"/>
      <p:bldP spid="146568" grpId="0"/>
      <p:bldP spid="146569" grpId="0"/>
      <p:bldP spid="146534" grpId="0"/>
      <p:bldP spid="146534" grpId="1"/>
      <p:bldP spid="146605" grpId="0" build="allAtOnce"/>
      <p:bldP spid="14660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4213" y="549275"/>
            <a:ext cx="712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Durchführung des Löscheinsatzes - Gold -</a:t>
            </a:r>
          </a:p>
        </p:txBody>
      </p: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666750" y="1878013"/>
            <a:ext cx="7993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In einem  zweigeschossigen Wohnhaus ist in der integrierten Garage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(Übungsgerüst linke - Seite) ein Brand ausgebrochen.</a:t>
            </a:r>
          </a:p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Der Brand droht ins erste Obergeschoss überzugreifen.</a:t>
            </a:r>
          </a:p>
        </p:txBody>
      </p:sp>
      <p:sp>
        <p:nvSpPr>
          <p:cNvPr id="25604" name="Text Box 11"/>
          <p:cNvSpPr txBox="1">
            <a:spLocks noChangeArrowheads="1"/>
          </p:cNvSpPr>
          <p:nvPr/>
        </p:nvSpPr>
        <p:spPr bwMode="auto">
          <a:xfrm>
            <a:off x="560388" y="1281113"/>
            <a:ext cx="9159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</a:rPr>
              <a:t>Lage:</a:t>
            </a:r>
          </a:p>
        </p:txBody>
      </p:sp>
      <p:sp>
        <p:nvSpPr>
          <p:cNvPr id="182284" name="Rectangle 12"/>
          <p:cNvSpPr>
            <a:spLocks noChangeArrowheads="1"/>
          </p:cNvSpPr>
          <p:nvPr/>
        </p:nvSpPr>
        <p:spPr bwMode="auto">
          <a:xfrm>
            <a:off x="666750" y="2921000"/>
            <a:ext cx="79930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An einem Fenster im ersten Obergeschoss (Übungsgerüst - rechte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Seite) macht sich eine Person bemerkbar, die um Hilfe ruft.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Aus dem Fenster tritt kein Rauch heraus.</a:t>
            </a:r>
          </a:p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Es sind keine weiteren Personen im Gebäude.</a:t>
            </a:r>
            <a:r>
              <a:rPr lang="de-DE" altLang="de-DE" sz="2000"/>
              <a:t> </a:t>
            </a:r>
          </a:p>
        </p:txBody>
      </p:sp>
      <p:sp>
        <p:nvSpPr>
          <p:cNvPr id="182285" name="Rectangle 13"/>
          <p:cNvSpPr>
            <a:spLocks noChangeArrowheads="1"/>
          </p:cNvSpPr>
          <p:nvPr/>
        </p:nvSpPr>
        <p:spPr bwMode="auto">
          <a:xfrm>
            <a:off x="666750" y="4289425"/>
            <a:ext cx="7937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Das Garagentor ist verschlossen. Die Garage kann durch eine Schlupftür im Garagentor begangen werden.</a:t>
            </a:r>
          </a:p>
        </p:txBody>
      </p:sp>
      <p:sp>
        <p:nvSpPr>
          <p:cNvPr id="182286" name="Rectangle 14"/>
          <p:cNvSpPr>
            <a:spLocks noChangeArrowheads="1"/>
          </p:cNvSpPr>
          <p:nvPr/>
        </p:nvSpPr>
        <p:spPr bwMode="auto">
          <a:xfrm>
            <a:off x="666750" y="5080000"/>
            <a:ext cx="65944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Für die Löschwasserversorgung steht ein Unterflur- oder Schachthydrant zur Verfügung.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2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82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82" grpId="0"/>
      <p:bldP spid="182284" grpId="0"/>
      <p:bldP spid="182285" grpId="0"/>
      <p:bldP spid="1822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84213" y="549275"/>
            <a:ext cx="5256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Übungsgelände und Übungsobjekt</a:t>
            </a:r>
          </a:p>
        </p:txBody>
      </p:sp>
      <p:pic>
        <p:nvPicPr>
          <p:cNvPr id="26627" name="Picture 12" descr="Übungsbahn Gold geänder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92238"/>
            <a:ext cx="8280400" cy="44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16" name="Text Box 64"/>
          <p:cNvSpPr txBox="1">
            <a:spLocks noChangeArrowheads="1"/>
          </p:cNvSpPr>
          <p:nvPr/>
        </p:nvSpPr>
        <p:spPr bwMode="auto">
          <a:xfrm>
            <a:off x="468313" y="2420938"/>
            <a:ext cx="316865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Maschinist startet das Fahrzeug</a:t>
            </a:r>
          </a:p>
          <a:p>
            <a:pPr eaLnBrk="1" hangingPunct="1"/>
            <a:r>
              <a:rPr lang="de-DE" altLang="de-DE" sz="1200"/>
              <a:t>- schaltet</a:t>
            </a:r>
          </a:p>
          <a:p>
            <a:pPr eaLnBrk="1" hangingPunct="1"/>
            <a:r>
              <a:rPr lang="de-DE" altLang="de-DE" sz="1200"/>
              <a:t>   - Fahrzeugbeleuchtung ein</a:t>
            </a:r>
          </a:p>
          <a:p>
            <a:pPr eaLnBrk="1" hangingPunct="1"/>
            <a:r>
              <a:rPr lang="de-DE" altLang="de-DE" sz="1200"/>
              <a:t>   - blaue Rundumkennleuchten ein</a:t>
            </a:r>
          </a:p>
          <a:p>
            <a:pPr eaLnBrk="1" hangingPunct="1"/>
            <a:r>
              <a:rPr lang="de-DE" altLang="de-DE" sz="1200"/>
              <a:t>   - Warnblinkanlagen ein</a:t>
            </a:r>
          </a:p>
          <a:p>
            <a:pPr eaLnBrk="1" hangingPunct="1"/>
            <a:r>
              <a:rPr lang="de-DE" altLang="de-DE" sz="1200"/>
              <a:t>- hilft evt. bei der Entnahme der TS 8/8</a:t>
            </a:r>
          </a:p>
          <a:p>
            <a:pPr eaLnBrk="1" hangingPunct="1"/>
            <a:r>
              <a:rPr lang="de-DE" altLang="de-DE" sz="1200"/>
              <a:t>- hilft evt. beim Abhängen der fahrbaren </a:t>
            </a:r>
            <a:br>
              <a:rPr lang="de-DE" altLang="de-DE" sz="1200"/>
            </a:br>
            <a:r>
              <a:rPr lang="de-DE" altLang="de-DE" sz="1200"/>
              <a:t>  Schlauchhaspel</a:t>
            </a:r>
          </a:p>
          <a:p>
            <a:pPr eaLnBrk="1" hangingPunct="1"/>
            <a:r>
              <a:rPr lang="de-DE" altLang="de-DE" sz="1200"/>
              <a:t>- hilft bei Entnahme der Steckleiter</a:t>
            </a:r>
          </a:p>
          <a:p>
            <a:pPr eaLnBrk="1" hangingPunct="1"/>
            <a:r>
              <a:rPr lang="de-DE" altLang="de-DE" sz="1200"/>
              <a:t>- bedient die Feuerlöschkreiselpumpe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554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Befehlsausführung  -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pic>
        <p:nvPicPr>
          <p:cNvPr id="27652" name="Picture 5" descr="fahrzeu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136683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979738" y="2017713"/>
            <a:ext cx="376237" cy="368300"/>
            <a:chOff x="1877" y="1271"/>
            <a:chExt cx="237" cy="232"/>
          </a:xfrm>
        </p:grpSpPr>
        <p:sp>
          <p:nvSpPr>
            <p:cNvPr id="27751" name="AutoShape 11"/>
            <p:cNvSpPr>
              <a:spLocks noChangeArrowheads="1"/>
            </p:cNvSpPr>
            <p:nvPr/>
          </p:nvSpPr>
          <p:spPr bwMode="auto">
            <a:xfrm>
              <a:off x="1877" y="1271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752" name="AutoShape 12"/>
            <p:cNvSpPr>
              <a:spLocks noChangeArrowheads="1"/>
            </p:cNvSpPr>
            <p:nvPr/>
          </p:nvSpPr>
          <p:spPr bwMode="auto">
            <a:xfrm>
              <a:off x="196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753" name="Text Box 13"/>
            <p:cNvSpPr txBox="1">
              <a:spLocks noChangeArrowheads="1"/>
            </p:cNvSpPr>
            <p:nvPr/>
          </p:nvSpPr>
          <p:spPr bwMode="auto">
            <a:xfrm>
              <a:off x="1891" y="1296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979738" y="1598613"/>
            <a:ext cx="376237" cy="368300"/>
            <a:chOff x="1877" y="1007"/>
            <a:chExt cx="237" cy="232"/>
          </a:xfrm>
        </p:grpSpPr>
        <p:sp>
          <p:nvSpPr>
            <p:cNvPr id="27749" name="AutoShape 15"/>
            <p:cNvSpPr>
              <a:spLocks noChangeArrowheads="1"/>
            </p:cNvSpPr>
            <p:nvPr/>
          </p:nvSpPr>
          <p:spPr bwMode="auto">
            <a:xfrm>
              <a:off x="1877" y="1007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750" name="Text Box 16"/>
            <p:cNvSpPr txBox="1">
              <a:spLocks noChangeArrowheads="1"/>
            </p:cNvSpPr>
            <p:nvPr/>
          </p:nvSpPr>
          <p:spPr bwMode="auto">
            <a:xfrm>
              <a:off x="1891" y="1032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124075" y="2017713"/>
            <a:ext cx="431800" cy="368300"/>
            <a:chOff x="1338" y="1271"/>
            <a:chExt cx="272" cy="232"/>
          </a:xfrm>
        </p:grpSpPr>
        <p:sp>
          <p:nvSpPr>
            <p:cNvPr id="27747" name="AutoShape 22"/>
            <p:cNvSpPr>
              <a:spLocks noChangeArrowheads="1"/>
            </p:cNvSpPr>
            <p:nvPr/>
          </p:nvSpPr>
          <p:spPr bwMode="auto">
            <a:xfrm>
              <a:off x="1338" y="1271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748" name="Text Box 23"/>
            <p:cNvSpPr txBox="1">
              <a:spLocks noChangeArrowheads="1"/>
            </p:cNvSpPr>
            <p:nvPr/>
          </p:nvSpPr>
          <p:spPr bwMode="auto">
            <a:xfrm>
              <a:off x="1341" y="1297"/>
              <a:ext cx="2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Ma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2120900" y="1598613"/>
            <a:ext cx="434975" cy="368300"/>
            <a:chOff x="1336" y="1007"/>
            <a:chExt cx="274" cy="232"/>
          </a:xfrm>
        </p:grpSpPr>
        <p:sp>
          <p:nvSpPr>
            <p:cNvPr id="27745" name="AutoShape 33"/>
            <p:cNvSpPr>
              <a:spLocks noChangeArrowheads="1"/>
            </p:cNvSpPr>
            <p:nvPr/>
          </p:nvSpPr>
          <p:spPr bwMode="auto">
            <a:xfrm>
              <a:off x="1338" y="1007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746" name="Text Box 34"/>
            <p:cNvSpPr txBox="1">
              <a:spLocks noChangeArrowheads="1"/>
            </p:cNvSpPr>
            <p:nvPr/>
          </p:nvSpPr>
          <p:spPr bwMode="auto">
            <a:xfrm>
              <a:off x="1336" y="1030"/>
              <a:ext cx="2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Me</a:t>
              </a:r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3409950" y="2017713"/>
            <a:ext cx="374650" cy="368300"/>
            <a:chOff x="2148" y="1271"/>
            <a:chExt cx="236" cy="232"/>
          </a:xfrm>
        </p:grpSpPr>
        <p:sp>
          <p:nvSpPr>
            <p:cNvPr id="27742" name="AutoShape 36"/>
            <p:cNvSpPr>
              <a:spLocks noChangeArrowheads="1"/>
            </p:cNvSpPr>
            <p:nvPr/>
          </p:nvSpPr>
          <p:spPr bwMode="auto">
            <a:xfrm>
              <a:off x="2148" y="1271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743" name="AutoShape 37"/>
            <p:cNvSpPr>
              <a:spLocks noChangeArrowheads="1"/>
            </p:cNvSpPr>
            <p:nvPr/>
          </p:nvSpPr>
          <p:spPr bwMode="auto">
            <a:xfrm>
              <a:off x="223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744" name="Text Box 38"/>
            <p:cNvSpPr txBox="1">
              <a:spLocks noChangeArrowheads="1"/>
            </p:cNvSpPr>
            <p:nvPr/>
          </p:nvSpPr>
          <p:spPr bwMode="auto">
            <a:xfrm>
              <a:off x="2173" y="1296"/>
              <a:ext cx="1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3409950" y="1598613"/>
            <a:ext cx="374650" cy="368300"/>
            <a:chOff x="2148" y="1007"/>
            <a:chExt cx="236" cy="232"/>
          </a:xfrm>
        </p:grpSpPr>
        <p:sp>
          <p:nvSpPr>
            <p:cNvPr id="27740" name="AutoShape 40"/>
            <p:cNvSpPr>
              <a:spLocks noChangeArrowheads="1"/>
            </p:cNvSpPr>
            <p:nvPr/>
          </p:nvSpPr>
          <p:spPr bwMode="auto">
            <a:xfrm>
              <a:off x="2148" y="1007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741" name="Text Box 41"/>
            <p:cNvSpPr txBox="1">
              <a:spLocks noChangeArrowheads="1"/>
            </p:cNvSpPr>
            <p:nvPr/>
          </p:nvSpPr>
          <p:spPr bwMode="auto">
            <a:xfrm>
              <a:off x="2173" y="1032"/>
              <a:ext cx="13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aphicFrame>
        <p:nvGraphicFramePr>
          <p:cNvPr id="27659" name="Object 45"/>
          <p:cNvGraphicFramePr>
            <a:graphicFrameLocks noChangeAspect="1"/>
          </p:cNvGraphicFramePr>
          <p:nvPr/>
        </p:nvGraphicFramePr>
        <p:xfrm>
          <a:off x="7740650" y="2492375"/>
          <a:ext cx="1125538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4" name="CorelDRAW" r:id="rId5" imgW="4349801" imgH="4588764" progId="CorelDRAW.Graphic.12">
                  <p:embed/>
                </p:oleObj>
              </mc:Choice>
              <mc:Fallback>
                <p:oleObj name="CorelDRAW" r:id="rId5" imgW="4349801" imgH="4588764" progId="CorelDRAW.Graphic.12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2492375"/>
                        <a:ext cx="1125538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1604" name="Picture 52" descr="RUSSI0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38" y="2492375"/>
            <a:ext cx="2174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1" name="Line 53"/>
          <p:cNvSpPr>
            <a:spLocks noChangeShapeType="1"/>
          </p:cNvSpPr>
          <p:nvPr/>
        </p:nvSpPr>
        <p:spPr bwMode="auto">
          <a:xfrm>
            <a:off x="8115300" y="2962275"/>
            <a:ext cx="5032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7662" name="Line 54"/>
          <p:cNvSpPr>
            <a:spLocks noChangeShapeType="1"/>
          </p:cNvSpPr>
          <p:nvPr/>
        </p:nvSpPr>
        <p:spPr bwMode="auto">
          <a:xfrm>
            <a:off x="8110538" y="2795588"/>
            <a:ext cx="50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1607" name="AutoShape 55"/>
          <p:cNvSpPr>
            <a:spLocks noChangeArrowheads="1"/>
          </p:cNvSpPr>
          <p:nvPr/>
        </p:nvSpPr>
        <p:spPr bwMode="auto">
          <a:xfrm>
            <a:off x="7667625" y="1989138"/>
            <a:ext cx="649288" cy="287337"/>
          </a:xfrm>
          <a:prstGeom prst="wedgeRoundRectCallout">
            <a:avLst>
              <a:gd name="adj1" fmla="val 40463"/>
              <a:gd name="adj2" fmla="val 112431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sz="1200"/>
              <a:t>HILFE</a:t>
            </a:r>
          </a:p>
        </p:txBody>
      </p:sp>
      <p:graphicFrame>
        <p:nvGraphicFramePr>
          <p:cNvPr id="27664" name="Object 56"/>
          <p:cNvGraphicFramePr>
            <a:graphicFrameLocks noChangeAspect="1"/>
          </p:cNvGraphicFramePr>
          <p:nvPr/>
        </p:nvGraphicFramePr>
        <p:xfrm>
          <a:off x="684213" y="4652963"/>
          <a:ext cx="315912" cy="24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5" name="CorelDRAW" r:id="rId8" imgW="316382" imgH="246278" progId="CorelDRAW.Graphic.12">
                  <p:embed/>
                </p:oleObj>
              </mc:Choice>
              <mc:Fallback>
                <p:oleObj name="CorelDRAW" r:id="rId8" imgW="316382" imgH="246278" progId="CorelDRAW.Graphic.12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4652963"/>
                        <a:ext cx="315912" cy="246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609" name="Object 57"/>
          <p:cNvGraphicFramePr>
            <a:graphicFrameLocks noChangeAspect="1"/>
          </p:cNvGraphicFramePr>
          <p:nvPr/>
        </p:nvGraphicFramePr>
        <p:xfrm>
          <a:off x="250825" y="1125538"/>
          <a:ext cx="21907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6" name="CorelDRAW" r:id="rId10" imgW="420624" imgH="2690165" progId="CorelDRAW.Graphic.12">
                  <p:embed/>
                </p:oleObj>
              </mc:Choice>
              <mc:Fallback>
                <p:oleObj name="CorelDRAW" r:id="rId10" imgW="420624" imgH="2690165" progId="CorelDRAW.Graphic.12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125538"/>
                        <a:ext cx="219075" cy="140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1610" name="Text Box 58"/>
          <p:cNvSpPr txBox="1">
            <a:spLocks noChangeArrowheads="1"/>
          </p:cNvSpPr>
          <p:nvPr/>
        </p:nvSpPr>
        <p:spPr bwMode="auto">
          <a:xfrm>
            <a:off x="3059113" y="2636838"/>
            <a:ext cx="41767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Gruppenführer meldet sich beim Schiedsrichter Nr. 1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gibt Angriffstrupp den Befehl zum Ausrüsten mit PA</a:t>
            </a:r>
          </a:p>
        </p:txBody>
      </p:sp>
      <p:sp>
        <p:nvSpPr>
          <p:cNvPr id="151611" name="Text Box 59"/>
          <p:cNvSpPr txBox="1">
            <a:spLocks noChangeArrowheads="1"/>
          </p:cNvSpPr>
          <p:nvPr/>
        </p:nvSpPr>
        <p:spPr bwMode="auto">
          <a:xfrm>
            <a:off x="3924300" y="1125538"/>
            <a:ext cx="360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Angriffstrupp rüstet sich mit Pressluftatmer aus </a:t>
            </a:r>
            <a:br>
              <a:rPr lang="de-DE" altLang="de-DE" sz="1200"/>
            </a:br>
            <a:r>
              <a:rPr lang="de-DE" altLang="de-DE" sz="1200"/>
              <a:t>  und tritt wieder in die Gruppe</a:t>
            </a:r>
          </a:p>
        </p:txBody>
      </p:sp>
      <p:sp>
        <p:nvSpPr>
          <p:cNvPr id="151612" name="Text Box 60"/>
          <p:cNvSpPr txBox="1">
            <a:spLocks noChangeArrowheads="1"/>
          </p:cNvSpPr>
          <p:nvPr/>
        </p:nvSpPr>
        <p:spPr bwMode="auto">
          <a:xfrm>
            <a:off x="2051050" y="3141663"/>
            <a:ext cx="25209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Gruppenführer gibt Einsatzbefehl zur Wasserversorgung und an Schlauchtrupp und Melder und</a:t>
            </a:r>
          </a:p>
        </p:txBody>
      </p:sp>
      <p:sp>
        <p:nvSpPr>
          <p:cNvPr id="151613" name="Text Box 61"/>
          <p:cNvSpPr txBox="1">
            <a:spLocks noChangeArrowheads="1"/>
          </p:cNvSpPr>
          <p:nvPr/>
        </p:nvSpPr>
        <p:spPr bwMode="auto">
          <a:xfrm>
            <a:off x="7092950" y="4149725"/>
            <a:ext cx="935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erkundet</a:t>
            </a:r>
          </a:p>
        </p:txBody>
      </p:sp>
      <p:sp>
        <p:nvSpPr>
          <p:cNvPr id="151617" name="Text Box 65"/>
          <p:cNvSpPr txBox="1">
            <a:spLocks noChangeArrowheads="1"/>
          </p:cNvSpPr>
          <p:nvPr/>
        </p:nvSpPr>
        <p:spPr bwMode="auto">
          <a:xfrm>
            <a:off x="4716463" y="908050"/>
            <a:ext cx="38512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Schlauchtrupp und Melder stellen die Leiter</a:t>
            </a:r>
          </a:p>
          <a:p>
            <a:pPr eaLnBrk="1" hangingPunct="1"/>
            <a:r>
              <a:rPr lang="de-DE" altLang="de-DE" sz="1200"/>
              <a:t>- Schlauchtrupp sichert die Leiter mit Mastwurf</a:t>
            </a:r>
          </a:p>
          <a:p>
            <a:pPr eaLnBrk="1" hangingPunct="1"/>
            <a:r>
              <a:rPr lang="de-DE" altLang="de-DE" sz="1200"/>
              <a:t>- legt der Person Brustbund und Rettungsknoten an</a:t>
            </a:r>
          </a:p>
          <a:p>
            <a:pPr eaLnBrk="1" hangingPunct="1"/>
            <a:r>
              <a:rPr lang="de-DE" altLang="de-DE" sz="1200"/>
              <a:t>- Person wird mit Halbmastwurfsicherung gesichert</a:t>
            </a:r>
          </a:p>
          <a:p>
            <a:pPr eaLnBrk="1" hangingPunct="1"/>
            <a:r>
              <a:rPr lang="de-DE" altLang="de-DE" sz="1200"/>
              <a:t>- Schlauchtruppmann steigt mit der Person ab</a:t>
            </a:r>
          </a:p>
          <a:p>
            <a:pPr eaLnBrk="1" hangingPunct="1"/>
            <a:r>
              <a:rPr lang="de-DE" altLang="de-DE" sz="1200"/>
              <a:t>- Schlauchtruppführer meldet dem Gruppenführer die </a:t>
            </a:r>
            <a:br>
              <a:rPr lang="de-DE" altLang="de-DE" sz="1200"/>
            </a:br>
            <a:r>
              <a:rPr lang="de-DE" altLang="de-DE" sz="1200"/>
              <a:t>  erfolgreiche Menschenrettung</a:t>
            </a:r>
          </a:p>
          <a:p>
            <a:pPr eaLnBrk="1" hangingPunct="1"/>
            <a:r>
              <a:rPr lang="de-DE" altLang="de-DE" sz="1200"/>
              <a:t>- Person wird zum Fahrzeug gebracht</a:t>
            </a:r>
          </a:p>
        </p:txBody>
      </p:sp>
      <p:sp>
        <p:nvSpPr>
          <p:cNvPr id="151618" name="Text Box 66"/>
          <p:cNvSpPr txBox="1">
            <a:spLocks noChangeArrowheads="1"/>
          </p:cNvSpPr>
          <p:nvPr/>
        </p:nvSpPr>
        <p:spPr bwMode="auto">
          <a:xfrm>
            <a:off x="3708400" y="3365500"/>
            <a:ext cx="352742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Gruppenführer gibt Angriffstrupp Einsatzbefehl</a:t>
            </a:r>
          </a:p>
          <a:p>
            <a:pPr eaLnBrk="1" hangingPunct="1"/>
            <a:r>
              <a:rPr lang="de-DE" altLang="de-DE" sz="1200"/>
              <a:t>- Angriffstrupp rüstet sich aus und überprüft die</a:t>
            </a:r>
            <a:br>
              <a:rPr lang="de-DE" altLang="de-DE" sz="1200"/>
            </a:br>
            <a:r>
              <a:rPr lang="de-DE" altLang="de-DE" sz="1200"/>
              <a:t>  Funkverbindung</a:t>
            </a:r>
          </a:p>
        </p:txBody>
      </p:sp>
      <p:pic>
        <p:nvPicPr>
          <p:cNvPr id="151619" name="Picture 67" descr="Verteiler freigestellt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63" y="4878388"/>
            <a:ext cx="338137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4559300" y="5292725"/>
            <a:ext cx="779463" cy="630238"/>
            <a:chOff x="2821" y="2835"/>
            <a:chExt cx="491" cy="397"/>
          </a:xfrm>
        </p:grpSpPr>
        <p:grpSp>
          <p:nvGrpSpPr>
            <p:cNvPr id="27714" name="Group 69"/>
            <p:cNvGrpSpPr>
              <a:grpSpLocks/>
            </p:cNvGrpSpPr>
            <p:nvPr/>
          </p:nvGrpSpPr>
          <p:grpSpPr bwMode="auto">
            <a:xfrm>
              <a:off x="2821" y="2835"/>
              <a:ext cx="387" cy="300"/>
              <a:chOff x="2789" y="2886"/>
              <a:chExt cx="387" cy="300"/>
            </a:xfrm>
          </p:grpSpPr>
          <p:graphicFrame>
            <p:nvGraphicFramePr>
              <p:cNvPr id="27738" name="Object 70"/>
              <p:cNvGraphicFramePr>
                <a:graphicFrameLocks noChangeAspect="1"/>
              </p:cNvGraphicFramePr>
              <p:nvPr/>
            </p:nvGraphicFramePr>
            <p:xfrm>
              <a:off x="2789" y="2886"/>
              <a:ext cx="341" cy="2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757" name="CorelDRAW" r:id="rId13" imgW="540715" imgH="333146" progId="CorelDRAW.Graphic.12">
                      <p:embed/>
                    </p:oleObj>
                  </mc:Choice>
                  <mc:Fallback>
                    <p:oleObj name="CorelDRAW" r:id="rId13" imgW="540715" imgH="333146" progId="CorelDRAW.Graphic.12">
                      <p:embed/>
                      <p:pic>
                        <p:nvPicPr>
                          <p:cNvPr id="0" name="Object 7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89" y="2886"/>
                            <a:ext cx="341" cy="21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739" name="Object 71"/>
              <p:cNvGraphicFramePr>
                <a:graphicFrameLocks noChangeAspect="1"/>
              </p:cNvGraphicFramePr>
              <p:nvPr/>
            </p:nvGraphicFramePr>
            <p:xfrm>
              <a:off x="2835" y="2976"/>
              <a:ext cx="341" cy="2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758" name="CorelDRAW" r:id="rId15" imgW="540715" imgH="333146" progId="CorelDRAW.Graphic.12">
                      <p:embed/>
                    </p:oleObj>
                  </mc:Choice>
                  <mc:Fallback>
                    <p:oleObj name="CorelDRAW" r:id="rId15" imgW="540715" imgH="333146" progId="CorelDRAW.Graphic.12">
                      <p:embed/>
                      <p:pic>
                        <p:nvPicPr>
                          <p:cNvPr id="0" name="Object 7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35" y="2976"/>
                            <a:ext cx="341" cy="21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7715" name="Group 72"/>
            <p:cNvGrpSpPr>
              <a:grpSpLocks noChangeAspect="1"/>
            </p:cNvGrpSpPr>
            <p:nvPr/>
          </p:nvGrpSpPr>
          <p:grpSpPr bwMode="auto">
            <a:xfrm>
              <a:off x="2971" y="3022"/>
              <a:ext cx="341" cy="210"/>
              <a:chOff x="2971" y="3022"/>
              <a:chExt cx="341" cy="210"/>
            </a:xfrm>
          </p:grpSpPr>
          <p:sp>
            <p:nvSpPr>
              <p:cNvPr id="27716" name="AutoShape 73"/>
              <p:cNvSpPr>
                <a:spLocks noChangeAspect="1" noChangeArrowheads="1" noTextEdit="1"/>
              </p:cNvSpPr>
              <p:nvPr/>
            </p:nvSpPr>
            <p:spPr bwMode="auto">
              <a:xfrm>
                <a:off x="2971" y="3022"/>
                <a:ext cx="341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17" name="Rectangle 74"/>
              <p:cNvSpPr>
                <a:spLocks noChangeArrowheads="1"/>
              </p:cNvSpPr>
              <p:nvPr/>
            </p:nvSpPr>
            <p:spPr bwMode="auto">
              <a:xfrm>
                <a:off x="2995" y="3034"/>
                <a:ext cx="300" cy="1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7718" name="Rectangle 75"/>
              <p:cNvSpPr>
                <a:spLocks noChangeArrowheads="1"/>
              </p:cNvSpPr>
              <p:nvPr/>
            </p:nvSpPr>
            <p:spPr bwMode="auto">
              <a:xfrm>
                <a:off x="2995" y="3034"/>
                <a:ext cx="300" cy="156"/>
              </a:xfrm>
              <a:prstGeom prst="rect">
                <a:avLst/>
              </a:prstGeom>
              <a:noFill/>
              <a:ln w="0">
                <a:solidFill>
                  <a:srgbClr val="24211D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7719" name="Line 76"/>
              <p:cNvSpPr>
                <a:spLocks noChangeShapeType="1"/>
              </p:cNvSpPr>
              <p:nvPr/>
            </p:nvSpPr>
            <p:spPr bwMode="auto">
              <a:xfrm>
                <a:off x="2995" y="3034"/>
                <a:ext cx="300" cy="156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20" name="Line 77"/>
              <p:cNvSpPr>
                <a:spLocks noChangeShapeType="1"/>
              </p:cNvSpPr>
              <p:nvPr/>
            </p:nvSpPr>
            <p:spPr bwMode="auto">
              <a:xfrm flipH="1">
                <a:off x="2995" y="3034"/>
                <a:ext cx="300" cy="156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21" name="Rectangle 78"/>
              <p:cNvSpPr>
                <a:spLocks noChangeArrowheads="1"/>
              </p:cNvSpPr>
              <p:nvPr/>
            </p:nvSpPr>
            <p:spPr bwMode="auto">
              <a:xfrm>
                <a:off x="2983" y="3058"/>
                <a:ext cx="300" cy="1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7722" name="Rectangle 79"/>
              <p:cNvSpPr>
                <a:spLocks noChangeArrowheads="1"/>
              </p:cNvSpPr>
              <p:nvPr/>
            </p:nvSpPr>
            <p:spPr bwMode="auto">
              <a:xfrm>
                <a:off x="2983" y="3058"/>
                <a:ext cx="300" cy="156"/>
              </a:xfrm>
              <a:prstGeom prst="rect">
                <a:avLst/>
              </a:prstGeom>
              <a:noFill/>
              <a:ln w="0">
                <a:solidFill>
                  <a:srgbClr val="24211D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7723" name="Freeform 80"/>
              <p:cNvSpPr>
                <a:spLocks/>
              </p:cNvSpPr>
              <p:nvPr/>
            </p:nvSpPr>
            <p:spPr bwMode="auto">
              <a:xfrm>
                <a:off x="3283" y="3028"/>
                <a:ext cx="12" cy="186"/>
              </a:xfrm>
              <a:custGeom>
                <a:avLst/>
                <a:gdLst>
                  <a:gd name="T0" fmla="*/ 0 w 2"/>
                  <a:gd name="T1" fmla="*/ 6480 h 31"/>
                  <a:gd name="T2" fmla="*/ 2592 w 2"/>
                  <a:gd name="T3" fmla="*/ 0 h 31"/>
                  <a:gd name="T4" fmla="*/ 2592 w 2"/>
                  <a:gd name="T5" fmla="*/ 34992 h 31"/>
                  <a:gd name="T6" fmla="*/ 0 w 2"/>
                  <a:gd name="T7" fmla="*/ 40176 h 31"/>
                  <a:gd name="T8" fmla="*/ 0 w 2"/>
                  <a:gd name="T9" fmla="*/ 648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31"/>
                  <a:gd name="T17" fmla="*/ 2 w 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31">
                    <a:moveTo>
                      <a:pt x="0" y="5"/>
                    </a:moveTo>
                    <a:lnTo>
                      <a:pt x="2" y="0"/>
                    </a:lnTo>
                    <a:lnTo>
                      <a:pt x="2" y="27"/>
                    </a:lnTo>
                    <a:lnTo>
                      <a:pt x="0" y="3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24" name="Freeform 81"/>
              <p:cNvSpPr>
                <a:spLocks/>
              </p:cNvSpPr>
              <p:nvPr/>
            </p:nvSpPr>
            <p:spPr bwMode="auto">
              <a:xfrm>
                <a:off x="3283" y="3028"/>
                <a:ext cx="12" cy="186"/>
              </a:xfrm>
              <a:custGeom>
                <a:avLst/>
                <a:gdLst>
                  <a:gd name="T0" fmla="*/ 0 w 2"/>
                  <a:gd name="T1" fmla="*/ 6480 h 31"/>
                  <a:gd name="T2" fmla="*/ 2592 w 2"/>
                  <a:gd name="T3" fmla="*/ 0 h 31"/>
                  <a:gd name="T4" fmla="*/ 2592 w 2"/>
                  <a:gd name="T5" fmla="*/ 34992 h 31"/>
                  <a:gd name="T6" fmla="*/ 0 w 2"/>
                  <a:gd name="T7" fmla="*/ 40176 h 31"/>
                  <a:gd name="T8" fmla="*/ 0 w 2"/>
                  <a:gd name="T9" fmla="*/ 648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31"/>
                  <a:gd name="T17" fmla="*/ 2 w 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31">
                    <a:moveTo>
                      <a:pt x="0" y="5"/>
                    </a:moveTo>
                    <a:lnTo>
                      <a:pt x="2" y="0"/>
                    </a:lnTo>
                    <a:lnTo>
                      <a:pt x="2" y="27"/>
                    </a:lnTo>
                    <a:lnTo>
                      <a:pt x="0" y="31"/>
                    </a:lnTo>
                    <a:lnTo>
                      <a:pt x="0" y="5"/>
                    </a:lnTo>
                    <a:close/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25" name="Freeform 82"/>
              <p:cNvSpPr>
                <a:spLocks/>
              </p:cNvSpPr>
              <p:nvPr/>
            </p:nvSpPr>
            <p:spPr bwMode="auto">
              <a:xfrm>
                <a:off x="2983" y="3034"/>
                <a:ext cx="12" cy="24"/>
              </a:xfrm>
              <a:custGeom>
                <a:avLst/>
                <a:gdLst>
                  <a:gd name="T0" fmla="*/ 0 w 2"/>
                  <a:gd name="T1" fmla="*/ 5184 h 4"/>
                  <a:gd name="T2" fmla="*/ 2592 w 2"/>
                  <a:gd name="T3" fmla="*/ 0 h 4"/>
                  <a:gd name="T4" fmla="*/ 2592 w 2"/>
                  <a:gd name="T5" fmla="*/ 5184 h 4"/>
                  <a:gd name="T6" fmla="*/ 0 w 2"/>
                  <a:gd name="T7" fmla="*/ 5184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4"/>
                  <a:gd name="T14" fmla="*/ 2 w 2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4">
                    <a:moveTo>
                      <a:pt x="0" y="4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26" name="Freeform 83"/>
              <p:cNvSpPr>
                <a:spLocks/>
              </p:cNvSpPr>
              <p:nvPr/>
            </p:nvSpPr>
            <p:spPr bwMode="auto">
              <a:xfrm>
                <a:off x="2983" y="3034"/>
                <a:ext cx="12" cy="24"/>
              </a:xfrm>
              <a:custGeom>
                <a:avLst/>
                <a:gdLst>
                  <a:gd name="T0" fmla="*/ 0 w 2"/>
                  <a:gd name="T1" fmla="*/ 5184 h 4"/>
                  <a:gd name="T2" fmla="*/ 2592 w 2"/>
                  <a:gd name="T3" fmla="*/ 0 h 4"/>
                  <a:gd name="T4" fmla="*/ 2592 w 2"/>
                  <a:gd name="T5" fmla="*/ 5184 h 4"/>
                  <a:gd name="T6" fmla="*/ 0 w 2"/>
                  <a:gd name="T7" fmla="*/ 5184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4"/>
                  <a:gd name="T14" fmla="*/ 2 w 2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4">
                    <a:moveTo>
                      <a:pt x="0" y="4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27" name="Line 84"/>
              <p:cNvSpPr>
                <a:spLocks noChangeShapeType="1"/>
              </p:cNvSpPr>
              <p:nvPr/>
            </p:nvSpPr>
            <p:spPr bwMode="auto">
              <a:xfrm>
                <a:off x="2983" y="3058"/>
                <a:ext cx="300" cy="156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28" name="Line 85"/>
              <p:cNvSpPr>
                <a:spLocks noChangeShapeType="1"/>
              </p:cNvSpPr>
              <p:nvPr/>
            </p:nvSpPr>
            <p:spPr bwMode="auto">
              <a:xfrm flipH="1">
                <a:off x="2983" y="3058"/>
                <a:ext cx="300" cy="156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29" name="Line 86"/>
              <p:cNvSpPr>
                <a:spLocks noChangeShapeType="1"/>
              </p:cNvSpPr>
              <p:nvPr/>
            </p:nvSpPr>
            <p:spPr bwMode="auto">
              <a:xfrm flipH="1">
                <a:off x="3127" y="3034"/>
                <a:ext cx="12" cy="24"/>
              </a:xfrm>
              <a:prstGeom prst="line">
                <a:avLst/>
              </a:prstGeom>
              <a:noFill/>
              <a:ln w="0">
                <a:solidFill>
                  <a:srgbClr val="24211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30" name="Freeform 87"/>
              <p:cNvSpPr>
                <a:spLocks noEditPoints="1"/>
              </p:cNvSpPr>
              <p:nvPr/>
            </p:nvSpPr>
            <p:spPr bwMode="auto">
              <a:xfrm>
                <a:off x="2983" y="3190"/>
                <a:ext cx="270" cy="18"/>
              </a:xfrm>
              <a:custGeom>
                <a:avLst/>
                <a:gdLst>
                  <a:gd name="T0" fmla="*/ 58320 w 45"/>
                  <a:gd name="T1" fmla="*/ 3888 h 3"/>
                  <a:gd name="T2" fmla="*/ 2592 w 45"/>
                  <a:gd name="T3" fmla="*/ 3888 h 3"/>
                  <a:gd name="T4" fmla="*/ 2592 w 45"/>
                  <a:gd name="T5" fmla="*/ 3888 h 3"/>
                  <a:gd name="T6" fmla="*/ 3888 w 45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3"/>
                  <a:gd name="T14" fmla="*/ 45 w 45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3">
                    <a:moveTo>
                      <a:pt x="45" y="3"/>
                    </a:moveTo>
                    <a:lnTo>
                      <a:pt x="2" y="3"/>
                    </a:lnTo>
                    <a:moveTo>
                      <a:pt x="2" y="3"/>
                    </a:moveTo>
                    <a:cubicBezTo>
                      <a:pt x="0" y="3"/>
                      <a:pt x="0" y="0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31" name="Freeform 88"/>
              <p:cNvSpPr>
                <a:spLocks noEditPoints="1"/>
              </p:cNvSpPr>
              <p:nvPr/>
            </p:nvSpPr>
            <p:spPr bwMode="auto">
              <a:xfrm>
                <a:off x="2995" y="3172"/>
                <a:ext cx="288" cy="18"/>
              </a:xfrm>
              <a:custGeom>
                <a:avLst/>
                <a:gdLst>
                  <a:gd name="T0" fmla="*/ 0 w 48"/>
                  <a:gd name="T1" fmla="*/ 3888 h 3"/>
                  <a:gd name="T2" fmla="*/ 58320 w 48"/>
                  <a:gd name="T3" fmla="*/ 3888 h 3"/>
                  <a:gd name="T4" fmla="*/ 58320 w 48"/>
                  <a:gd name="T5" fmla="*/ 3888 h 3"/>
                  <a:gd name="T6" fmla="*/ 58320 w 48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3"/>
                  <a:gd name="T14" fmla="*/ 48 w 48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3">
                    <a:moveTo>
                      <a:pt x="0" y="3"/>
                    </a:moveTo>
                    <a:lnTo>
                      <a:pt x="45" y="3"/>
                    </a:lnTo>
                    <a:moveTo>
                      <a:pt x="45" y="3"/>
                    </a:moveTo>
                    <a:cubicBezTo>
                      <a:pt x="48" y="3"/>
                      <a:pt x="48" y="0"/>
                      <a:pt x="45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32" name="Freeform 89"/>
              <p:cNvSpPr>
                <a:spLocks noEditPoints="1"/>
              </p:cNvSpPr>
              <p:nvPr/>
            </p:nvSpPr>
            <p:spPr bwMode="auto">
              <a:xfrm>
                <a:off x="2983" y="3154"/>
                <a:ext cx="282" cy="18"/>
              </a:xfrm>
              <a:custGeom>
                <a:avLst/>
                <a:gdLst>
                  <a:gd name="T0" fmla="*/ 60912 w 47"/>
                  <a:gd name="T1" fmla="*/ 3888 h 3"/>
                  <a:gd name="T2" fmla="*/ 2592 w 47"/>
                  <a:gd name="T3" fmla="*/ 3888 h 3"/>
                  <a:gd name="T4" fmla="*/ 2592 w 47"/>
                  <a:gd name="T5" fmla="*/ 3888 h 3"/>
                  <a:gd name="T6" fmla="*/ 3888 w 47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3"/>
                  <a:gd name="T14" fmla="*/ 47 w 47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3">
                    <a:moveTo>
                      <a:pt x="47" y="3"/>
                    </a:moveTo>
                    <a:lnTo>
                      <a:pt x="2" y="3"/>
                    </a:lnTo>
                    <a:moveTo>
                      <a:pt x="2" y="3"/>
                    </a:moveTo>
                    <a:cubicBezTo>
                      <a:pt x="0" y="3"/>
                      <a:pt x="0" y="0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33" name="Freeform 90"/>
              <p:cNvSpPr>
                <a:spLocks noEditPoints="1"/>
              </p:cNvSpPr>
              <p:nvPr/>
            </p:nvSpPr>
            <p:spPr bwMode="auto">
              <a:xfrm>
                <a:off x="2995" y="3136"/>
                <a:ext cx="288" cy="18"/>
              </a:xfrm>
              <a:custGeom>
                <a:avLst/>
                <a:gdLst>
                  <a:gd name="T0" fmla="*/ 0 w 48"/>
                  <a:gd name="T1" fmla="*/ 3888 h 3"/>
                  <a:gd name="T2" fmla="*/ 58320 w 48"/>
                  <a:gd name="T3" fmla="*/ 3888 h 3"/>
                  <a:gd name="T4" fmla="*/ 58320 w 48"/>
                  <a:gd name="T5" fmla="*/ 3888 h 3"/>
                  <a:gd name="T6" fmla="*/ 58320 w 48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3"/>
                  <a:gd name="T14" fmla="*/ 48 w 48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3">
                    <a:moveTo>
                      <a:pt x="0" y="3"/>
                    </a:moveTo>
                    <a:lnTo>
                      <a:pt x="45" y="3"/>
                    </a:lnTo>
                    <a:moveTo>
                      <a:pt x="45" y="3"/>
                    </a:moveTo>
                    <a:cubicBezTo>
                      <a:pt x="47" y="3"/>
                      <a:pt x="48" y="0"/>
                      <a:pt x="45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34" name="Freeform 91"/>
              <p:cNvSpPr>
                <a:spLocks noEditPoints="1"/>
              </p:cNvSpPr>
              <p:nvPr/>
            </p:nvSpPr>
            <p:spPr bwMode="auto">
              <a:xfrm>
                <a:off x="2983" y="3112"/>
                <a:ext cx="282" cy="24"/>
              </a:xfrm>
              <a:custGeom>
                <a:avLst/>
                <a:gdLst>
                  <a:gd name="T0" fmla="*/ 60912 w 47"/>
                  <a:gd name="T1" fmla="*/ 5184 h 4"/>
                  <a:gd name="T2" fmla="*/ 2592 w 47"/>
                  <a:gd name="T3" fmla="*/ 5184 h 4"/>
                  <a:gd name="T4" fmla="*/ 2592 w 47"/>
                  <a:gd name="T5" fmla="*/ 5184 h 4"/>
                  <a:gd name="T6" fmla="*/ 3888 w 47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4"/>
                  <a:gd name="T14" fmla="*/ 47 w 47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4">
                    <a:moveTo>
                      <a:pt x="47" y="4"/>
                    </a:moveTo>
                    <a:lnTo>
                      <a:pt x="2" y="4"/>
                    </a:lnTo>
                    <a:moveTo>
                      <a:pt x="2" y="4"/>
                    </a:moveTo>
                    <a:cubicBezTo>
                      <a:pt x="0" y="4"/>
                      <a:pt x="0" y="0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35" name="Freeform 92"/>
              <p:cNvSpPr>
                <a:spLocks noEditPoints="1"/>
              </p:cNvSpPr>
              <p:nvPr/>
            </p:nvSpPr>
            <p:spPr bwMode="auto">
              <a:xfrm>
                <a:off x="3001" y="3100"/>
                <a:ext cx="282" cy="18"/>
              </a:xfrm>
              <a:custGeom>
                <a:avLst/>
                <a:gdLst>
                  <a:gd name="T0" fmla="*/ 0 w 47"/>
                  <a:gd name="T1" fmla="*/ 3888 h 3"/>
                  <a:gd name="T2" fmla="*/ 57024 w 47"/>
                  <a:gd name="T3" fmla="*/ 3888 h 3"/>
                  <a:gd name="T4" fmla="*/ 57024 w 47"/>
                  <a:gd name="T5" fmla="*/ 3888 h 3"/>
                  <a:gd name="T6" fmla="*/ 57024 w 47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3"/>
                  <a:gd name="T14" fmla="*/ 47 w 47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3">
                    <a:moveTo>
                      <a:pt x="0" y="3"/>
                    </a:moveTo>
                    <a:lnTo>
                      <a:pt x="44" y="3"/>
                    </a:lnTo>
                    <a:moveTo>
                      <a:pt x="44" y="3"/>
                    </a:moveTo>
                    <a:cubicBezTo>
                      <a:pt x="46" y="3"/>
                      <a:pt x="47" y="0"/>
                      <a:pt x="44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36" name="Freeform 93"/>
              <p:cNvSpPr>
                <a:spLocks noEditPoints="1"/>
              </p:cNvSpPr>
              <p:nvPr/>
            </p:nvSpPr>
            <p:spPr bwMode="auto">
              <a:xfrm>
                <a:off x="2983" y="3076"/>
                <a:ext cx="288" cy="24"/>
              </a:xfrm>
              <a:custGeom>
                <a:avLst/>
                <a:gdLst>
                  <a:gd name="T0" fmla="*/ 62208 w 48"/>
                  <a:gd name="T1" fmla="*/ 5184 h 4"/>
                  <a:gd name="T2" fmla="*/ 2592 w 48"/>
                  <a:gd name="T3" fmla="*/ 5184 h 4"/>
                  <a:gd name="T4" fmla="*/ 2592 w 48"/>
                  <a:gd name="T5" fmla="*/ 5184 h 4"/>
                  <a:gd name="T6" fmla="*/ 3888 w 48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4"/>
                  <a:gd name="T14" fmla="*/ 48 w 48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4">
                    <a:moveTo>
                      <a:pt x="48" y="4"/>
                    </a:moveTo>
                    <a:lnTo>
                      <a:pt x="2" y="4"/>
                    </a:lnTo>
                    <a:moveTo>
                      <a:pt x="2" y="4"/>
                    </a:moveTo>
                    <a:cubicBezTo>
                      <a:pt x="0" y="4"/>
                      <a:pt x="0" y="0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737" name="Freeform 94"/>
              <p:cNvSpPr>
                <a:spLocks noEditPoints="1"/>
              </p:cNvSpPr>
              <p:nvPr/>
            </p:nvSpPr>
            <p:spPr bwMode="auto">
              <a:xfrm>
                <a:off x="3001" y="3058"/>
                <a:ext cx="276" cy="24"/>
              </a:xfrm>
              <a:custGeom>
                <a:avLst/>
                <a:gdLst>
                  <a:gd name="T0" fmla="*/ 0 w 46"/>
                  <a:gd name="T1" fmla="*/ 3888 h 4"/>
                  <a:gd name="T2" fmla="*/ 57024 w 46"/>
                  <a:gd name="T3" fmla="*/ 5184 h 4"/>
                  <a:gd name="T4" fmla="*/ 57024 w 46"/>
                  <a:gd name="T5" fmla="*/ 5184 h 4"/>
                  <a:gd name="T6" fmla="*/ 57024 w 46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4"/>
                  <a:gd name="T14" fmla="*/ 46 w 46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4">
                    <a:moveTo>
                      <a:pt x="0" y="3"/>
                    </a:moveTo>
                    <a:lnTo>
                      <a:pt x="44" y="4"/>
                    </a:lnTo>
                    <a:moveTo>
                      <a:pt x="44" y="4"/>
                    </a:moveTo>
                    <a:cubicBezTo>
                      <a:pt x="46" y="4"/>
                      <a:pt x="46" y="0"/>
                      <a:pt x="44" y="0"/>
                    </a:cubicBezTo>
                  </a:path>
                </a:pathLst>
              </a:custGeom>
              <a:noFill/>
              <a:ln w="0">
                <a:solidFill>
                  <a:srgbClr val="24211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</p:grpSp>
      <p:sp>
        <p:nvSpPr>
          <p:cNvPr id="151647" name="Text Box 95"/>
          <p:cNvSpPr txBox="1">
            <a:spLocks noChangeArrowheads="1"/>
          </p:cNvSpPr>
          <p:nvPr/>
        </p:nvSpPr>
        <p:spPr bwMode="auto">
          <a:xfrm>
            <a:off x="2908300" y="5754688"/>
            <a:ext cx="32400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setzt den Verteiler</a:t>
            </a:r>
          </a:p>
          <a:p>
            <a:pPr eaLnBrk="1" hangingPunct="1"/>
            <a:r>
              <a:rPr lang="de-DE" altLang="de-DE" sz="1200"/>
              <a:t>- legt ausreichend Schlauchmaterial bereit</a:t>
            </a:r>
          </a:p>
          <a:p>
            <a:pPr eaLnBrk="1" hangingPunct="1"/>
            <a:r>
              <a:rPr lang="de-DE" altLang="de-DE" sz="1200"/>
              <a:t>- meldet sich einsatzbereit</a:t>
            </a:r>
          </a:p>
        </p:txBody>
      </p:sp>
      <p:sp>
        <p:nvSpPr>
          <p:cNvPr id="151648" name="Text Box 96"/>
          <p:cNvSpPr txBox="1">
            <a:spLocks noChangeArrowheads="1"/>
          </p:cNvSpPr>
          <p:nvPr/>
        </p:nvSpPr>
        <p:spPr bwMode="auto">
          <a:xfrm>
            <a:off x="5795963" y="3573463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gibt Melder Auftrag zur Lagemeldung</a:t>
            </a:r>
          </a:p>
        </p:txBody>
      </p:sp>
      <p:sp>
        <p:nvSpPr>
          <p:cNvPr id="151649" name="Freeform 97"/>
          <p:cNvSpPr>
            <a:spLocks/>
          </p:cNvSpPr>
          <p:nvPr/>
        </p:nvSpPr>
        <p:spPr bwMode="auto">
          <a:xfrm>
            <a:off x="1571625" y="2276475"/>
            <a:ext cx="3216275" cy="3035300"/>
          </a:xfrm>
          <a:custGeom>
            <a:avLst/>
            <a:gdLst>
              <a:gd name="T0" fmla="*/ 2147483646 w 2026"/>
              <a:gd name="T1" fmla="*/ 0 h 1912"/>
              <a:gd name="T2" fmla="*/ 2147483646 w 2026"/>
              <a:gd name="T3" fmla="*/ 2147483646 h 1912"/>
              <a:gd name="T4" fmla="*/ 2147483646 w 2026"/>
              <a:gd name="T5" fmla="*/ 2147483646 h 1912"/>
              <a:gd name="T6" fmla="*/ 2147483646 w 2026"/>
              <a:gd name="T7" fmla="*/ 2147483646 h 1912"/>
              <a:gd name="T8" fmla="*/ 2147483646 w 2026"/>
              <a:gd name="T9" fmla="*/ 2147483646 h 1912"/>
              <a:gd name="T10" fmla="*/ 2147483646 w 2026"/>
              <a:gd name="T11" fmla="*/ 2147483646 h 1912"/>
              <a:gd name="T12" fmla="*/ 2147483646 w 2026"/>
              <a:gd name="T13" fmla="*/ 2147483646 h 1912"/>
              <a:gd name="T14" fmla="*/ 2147483646 w 2026"/>
              <a:gd name="T15" fmla="*/ 2147483646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26"/>
              <a:gd name="T25" fmla="*/ 0 h 1912"/>
              <a:gd name="T26" fmla="*/ 2026 w 2026"/>
              <a:gd name="T27" fmla="*/ 1912 h 19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26" h="1912">
                <a:moveTo>
                  <a:pt x="76" y="0"/>
                </a:moveTo>
                <a:cubicBezTo>
                  <a:pt x="170" y="163"/>
                  <a:pt x="265" y="326"/>
                  <a:pt x="257" y="454"/>
                </a:cubicBezTo>
                <a:cubicBezTo>
                  <a:pt x="249" y="582"/>
                  <a:pt x="0" y="642"/>
                  <a:pt x="30" y="771"/>
                </a:cubicBezTo>
                <a:cubicBezTo>
                  <a:pt x="60" y="900"/>
                  <a:pt x="386" y="1066"/>
                  <a:pt x="439" y="1225"/>
                </a:cubicBezTo>
                <a:cubicBezTo>
                  <a:pt x="492" y="1384"/>
                  <a:pt x="288" y="1611"/>
                  <a:pt x="348" y="1724"/>
                </a:cubicBezTo>
                <a:cubicBezTo>
                  <a:pt x="408" y="1837"/>
                  <a:pt x="627" y="1898"/>
                  <a:pt x="801" y="1905"/>
                </a:cubicBezTo>
                <a:cubicBezTo>
                  <a:pt x="975" y="1912"/>
                  <a:pt x="1187" y="1792"/>
                  <a:pt x="1391" y="1769"/>
                </a:cubicBezTo>
                <a:cubicBezTo>
                  <a:pt x="1595" y="1746"/>
                  <a:pt x="1810" y="1757"/>
                  <a:pt x="2026" y="1769"/>
                </a:cubicBezTo>
              </a:path>
            </a:pathLst>
          </a:custGeom>
          <a:noFill/>
          <a:ln w="28575" cmpd="sng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1650" name="Text Box 98"/>
          <p:cNvSpPr txBox="1">
            <a:spLocks noChangeArrowheads="1"/>
          </p:cNvSpPr>
          <p:nvPr/>
        </p:nvSpPr>
        <p:spPr bwMode="auto">
          <a:xfrm>
            <a:off x="539750" y="5013325"/>
            <a:ext cx="1873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Wassertrupp baut Wasserversorgung auf</a:t>
            </a:r>
          </a:p>
        </p:txBody>
      </p:sp>
      <p:sp>
        <p:nvSpPr>
          <p:cNvPr id="151651" name="Freeform 99"/>
          <p:cNvSpPr>
            <a:spLocks/>
          </p:cNvSpPr>
          <p:nvPr/>
        </p:nvSpPr>
        <p:spPr bwMode="auto">
          <a:xfrm>
            <a:off x="671513" y="2276475"/>
            <a:ext cx="947737" cy="2066925"/>
          </a:xfrm>
          <a:custGeom>
            <a:avLst/>
            <a:gdLst>
              <a:gd name="T0" fmla="*/ 2147483646 w 597"/>
              <a:gd name="T1" fmla="*/ 0 h 1302"/>
              <a:gd name="T2" fmla="*/ 2147483646 w 597"/>
              <a:gd name="T3" fmla="*/ 2147483646 h 1302"/>
              <a:gd name="T4" fmla="*/ 2147483646 w 597"/>
              <a:gd name="T5" fmla="*/ 2147483646 h 1302"/>
              <a:gd name="T6" fmla="*/ 2147483646 w 597"/>
              <a:gd name="T7" fmla="*/ 2147483646 h 1302"/>
              <a:gd name="T8" fmla="*/ 2147483646 w 597"/>
              <a:gd name="T9" fmla="*/ 2147483646 h 1302"/>
              <a:gd name="T10" fmla="*/ 2147483646 w 597"/>
              <a:gd name="T11" fmla="*/ 2147483646 h 13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97"/>
              <a:gd name="T19" fmla="*/ 0 h 1302"/>
              <a:gd name="T20" fmla="*/ 597 w 597"/>
              <a:gd name="T21" fmla="*/ 1302 h 13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97" h="1302">
                <a:moveTo>
                  <a:pt x="597" y="0"/>
                </a:moveTo>
                <a:cubicBezTo>
                  <a:pt x="574" y="98"/>
                  <a:pt x="552" y="196"/>
                  <a:pt x="461" y="272"/>
                </a:cubicBezTo>
                <a:cubicBezTo>
                  <a:pt x="370" y="348"/>
                  <a:pt x="106" y="363"/>
                  <a:pt x="53" y="454"/>
                </a:cubicBezTo>
                <a:cubicBezTo>
                  <a:pt x="0" y="545"/>
                  <a:pt x="91" y="726"/>
                  <a:pt x="144" y="817"/>
                </a:cubicBezTo>
                <a:cubicBezTo>
                  <a:pt x="197" y="908"/>
                  <a:pt x="367" y="917"/>
                  <a:pt x="370" y="998"/>
                </a:cubicBezTo>
                <a:cubicBezTo>
                  <a:pt x="373" y="1079"/>
                  <a:pt x="208" y="1239"/>
                  <a:pt x="165" y="1302"/>
                </a:cubicBezTo>
              </a:path>
            </a:pathLst>
          </a:custGeom>
          <a:noFill/>
          <a:ln w="28575" cmpd="sng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graphicFrame>
        <p:nvGraphicFramePr>
          <p:cNvPr id="151652" name="Object 100"/>
          <p:cNvGraphicFramePr>
            <a:graphicFrameLocks noChangeAspect="1"/>
          </p:cNvGraphicFramePr>
          <p:nvPr/>
        </p:nvGraphicFramePr>
        <p:xfrm>
          <a:off x="412750" y="4271963"/>
          <a:ext cx="59213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9" name="CorelDRAW" r:id="rId16" imgW="592226" imgH="448666" progId="CorelDRAW.Graphic.12">
                  <p:embed/>
                </p:oleObj>
              </mc:Choice>
              <mc:Fallback>
                <p:oleObj name="CorelDRAW" r:id="rId16" imgW="592226" imgH="448666" progId="CorelDRAW.Graphic.12">
                  <p:embed/>
                  <p:pic>
                    <p:nvPicPr>
                      <p:cNvPr id="0" name="Object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4271963"/>
                        <a:ext cx="592138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1653" name="Text Box 101"/>
          <p:cNvSpPr txBox="1">
            <a:spLocks noChangeArrowheads="1"/>
          </p:cNvSpPr>
          <p:nvPr/>
        </p:nvSpPr>
        <p:spPr bwMode="auto">
          <a:xfrm>
            <a:off x="3995738" y="3716338"/>
            <a:ext cx="34559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Gruppenführer gibt Angriffstrupp Einsatzbefehl</a:t>
            </a:r>
          </a:p>
        </p:txBody>
      </p:sp>
      <p:sp>
        <p:nvSpPr>
          <p:cNvPr id="151654" name="Text Box 102"/>
          <p:cNvSpPr txBox="1">
            <a:spLocks noChangeArrowheads="1"/>
          </p:cNvSpPr>
          <p:nvPr/>
        </p:nvSpPr>
        <p:spPr bwMode="auto">
          <a:xfrm>
            <a:off x="6588125" y="4868863"/>
            <a:ext cx="19446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de-DE" sz="1200" dirty="0"/>
              <a:t>Angriffstrupp nimmt</a:t>
            </a:r>
          </a:p>
          <a:p>
            <a:pPr eaLnBrk="1" hangingPunct="1">
              <a:defRPr/>
            </a:pPr>
            <a:r>
              <a:rPr lang="de-DE" sz="1200" dirty="0"/>
              <a:t>das 1. Rohr vor,</a:t>
            </a:r>
          </a:p>
          <a:p>
            <a:pPr marL="228600" indent="-228600" eaLnBrk="1" hangingPunct="1">
              <a:defRPr/>
            </a:pPr>
            <a:r>
              <a:rPr lang="de-DE" sz="1200" dirty="0"/>
              <a:t>der Gruppenführer öffnet</a:t>
            </a:r>
          </a:p>
          <a:p>
            <a:pPr marL="228600" indent="-228600" eaLnBrk="1" hangingPunct="1">
              <a:defRPr/>
            </a:pPr>
            <a:r>
              <a:rPr lang="de-DE" sz="1200" dirty="0"/>
              <a:t>am Verteiler das 1. Rohr</a:t>
            </a:r>
          </a:p>
        </p:txBody>
      </p:sp>
      <p:sp>
        <p:nvSpPr>
          <p:cNvPr id="151655" name="Freeform 103"/>
          <p:cNvSpPr>
            <a:spLocks/>
          </p:cNvSpPr>
          <p:nvPr/>
        </p:nvSpPr>
        <p:spPr bwMode="auto">
          <a:xfrm>
            <a:off x="5003800" y="3933825"/>
            <a:ext cx="2808288" cy="1068388"/>
          </a:xfrm>
          <a:custGeom>
            <a:avLst/>
            <a:gdLst>
              <a:gd name="T0" fmla="*/ 0 w 1769"/>
              <a:gd name="T1" fmla="*/ 2147483646 h 673"/>
              <a:gd name="T2" fmla="*/ 2147483646 w 1769"/>
              <a:gd name="T3" fmla="*/ 2147483646 h 673"/>
              <a:gd name="T4" fmla="*/ 2147483646 w 1769"/>
              <a:gd name="T5" fmla="*/ 2147483646 h 673"/>
              <a:gd name="T6" fmla="*/ 2147483646 w 1769"/>
              <a:gd name="T7" fmla="*/ 2147483646 h 673"/>
              <a:gd name="T8" fmla="*/ 2147483646 w 1769"/>
              <a:gd name="T9" fmla="*/ 2147483646 h 673"/>
              <a:gd name="T10" fmla="*/ 2147483646 w 1769"/>
              <a:gd name="T11" fmla="*/ 2147483646 h 673"/>
              <a:gd name="T12" fmla="*/ 2147483646 w 1769"/>
              <a:gd name="T13" fmla="*/ 2147483646 h 673"/>
              <a:gd name="T14" fmla="*/ 2147483646 w 1769"/>
              <a:gd name="T15" fmla="*/ 2147483646 h 673"/>
              <a:gd name="T16" fmla="*/ 2147483646 w 1769"/>
              <a:gd name="T17" fmla="*/ 0 h 6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69"/>
              <a:gd name="T28" fmla="*/ 0 h 673"/>
              <a:gd name="T29" fmla="*/ 1769 w 1769"/>
              <a:gd name="T30" fmla="*/ 673 h 67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69" h="673">
                <a:moveTo>
                  <a:pt x="0" y="589"/>
                </a:moveTo>
                <a:cubicBezTo>
                  <a:pt x="41" y="521"/>
                  <a:pt x="83" y="453"/>
                  <a:pt x="136" y="453"/>
                </a:cubicBezTo>
                <a:cubicBezTo>
                  <a:pt x="189" y="453"/>
                  <a:pt x="242" y="559"/>
                  <a:pt x="318" y="589"/>
                </a:cubicBezTo>
                <a:cubicBezTo>
                  <a:pt x="394" y="619"/>
                  <a:pt x="515" y="673"/>
                  <a:pt x="590" y="635"/>
                </a:cubicBezTo>
                <a:cubicBezTo>
                  <a:pt x="665" y="597"/>
                  <a:pt x="703" y="407"/>
                  <a:pt x="771" y="362"/>
                </a:cubicBezTo>
                <a:cubicBezTo>
                  <a:pt x="839" y="317"/>
                  <a:pt x="907" y="332"/>
                  <a:pt x="998" y="362"/>
                </a:cubicBezTo>
                <a:cubicBezTo>
                  <a:pt x="1089" y="392"/>
                  <a:pt x="1225" y="536"/>
                  <a:pt x="1316" y="544"/>
                </a:cubicBezTo>
                <a:cubicBezTo>
                  <a:pt x="1407" y="552"/>
                  <a:pt x="1466" y="499"/>
                  <a:pt x="1542" y="408"/>
                </a:cubicBezTo>
                <a:cubicBezTo>
                  <a:pt x="1618" y="317"/>
                  <a:pt x="1693" y="158"/>
                  <a:pt x="1769" y="0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11" name="Group 24"/>
          <p:cNvGrpSpPr>
            <a:grpSpLocks/>
          </p:cNvGrpSpPr>
          <p:nvPr/>
        </p:nvGrpSpPr>
        <p:grpSpPr bwMode="auto">
          <a:xfrm>
            <a:off x="2551113" y="1598613"/>
            <a:ext cx="376237" cy="787400"/>
            <a:chOff x="1607" y="1007"/>
            <a:chExt cx="237" cy="496"/>
          </a:xfrm>
        </p:grpSpPr>
        <p:grpSp>
          <p:nvGrpSpPr>
            <p:cNvPr id="27707" name="Group 25"/>
            <p:cNvGrpSpPr>
              <a:grpSpLocks/>
            </p:cNvGrpSpPr>
            <p:nvPr/>
          </p:nvGrpSpPr>
          <p:grpSpPr bwMode="auto">
            <a:xfrm>
              <a:off x="1607" y="1007"/>
              <a:ext cx="237" cy="232"/>
              <a:chOff x="1607" y="1007"/>
              <a:chExt cx="237" cy="232"/>
            </a:xfrm>
          </p:grpSpPr>
          <p:sp>
            <p:nvSpPr>
              <p:cNvPr id="27712" name="AutoShape 26"/>
              <p:cNvSpPr>
                <a:spLocks noChangeArrowheads="1"/>
              </p:cNvSpPr>
              <p:nvPr/>
            </p:nvSpPr>
            <p:spPr bwMode="auto">
              <a:xfrm>
                <a:off x="1607" y="1007"/>
                <a:ext cx="237" cy="232"/>
              </a:xfrm>
              <a:prstGeom prst="diamond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7713" name="Text Box 27"/>
              <p:cNvSpPr txBox="1">
                <a:spLocks noChangeArrowheads="1"/>
              </p:cNvSpPr>
              <p:nvPr/>
            </p:nvSpPr>
            <p:spPr bwMode="auto">
              <a:xfrm>
                <a:off x="1633" y="1032"/>
                <a:ext cx="1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de-DE" sz="1200" b="1">
                    <a:latin typeface="Arial" panose="020B0604020202020204" pitchFamily="34" charset="0"/>
                  </a:rPr>
                  <a:t>A</a:t>
                </a:r>
              </a:p>
            </p:txBody>
          </p:sp>
        </p:grpSp>
        <p:grpSp>
          <p:nvGrpSpPr>
            <p:cNvPr id="27708" name="Group 28"/>
            <p:cNvGrpSpPr>
              <a:grpSpLocks/>
            </p:cNvGrpSpPr>
            <p:nvPr/>
          </p:nvGrpSpPr>
          <p:grpSpPr bwMode="auto">
            <a:xfrm>
              <a:off x="1607" y="1271"/>
              <a:ext cx="237" cy="232"/>
              <a:chOff x="1607" y="1271"/>
              <a:chExt cx="237" cy="232"/>
            </a:xfrm>
          </p:grpSpPr>
          <p:sp>
            <p:nvSpPr>
              <p:cNvPr id="27709" name="AutoShape 29"/>
              <p:cNvSpPr>
                <a:spLocks noChangeArrowheads="1"/>
              </p:cNvSpPr>
              <p:nvPr/>
            </p:nvSpPr>
            <p:spPr bwMode="auto">
              <a:xfrm>
                <a:off x="1607" y="1271"/>
                <a:ext cx="237" cy="232"/>
              </a:xfrm>
              <a:prstGeom prst="diamond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27710" name="Text Box 30"/>
              <p:cNvSpPr txBox="1">
                <a:spLocks noChangeArrowheads="1"/>
              </p:cNvSpPr>
              <p:nvPr/>
            </p:nvSpPr>
            <p:spPr bwMode="auto">
              <a:xfrm>
                <a:off x="1632" y="1282"/>
                <a:ext cx="135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de-DE" sz="1200" b="1">
                    <a:latin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27711" name="AutoShape 31"/>
              <p:cNvSpPr>
                <a:spLocks noChangeArrowheads="1"/>
              </p:cNvSpPr>
              <p:nvPr/>
            </p:nvSpPr>
            <p:spPr bwMode="auto">
              <a:xfrm>
                <a:off x="1693" y="1271"/>
                <a:ext cx="67" cy="33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/>
                <a:endParaRPr lang="de-DE" altLang="de-DE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7684" name="Text Box 104"/>
          <p:cNvSpPr txBox="1">
            <a:spLocks noChangeArrowheads="1"/>
          </p:cNvSpPr>
          <p:nvPr/>
        </p:nvSpPr>
        <p:spPr bwMode="auto">
          <a:xfrm>
            <a:off x="3276600" y="4076700"/>
            <a:ext cx="28082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sp>
        <p:nvSpPr>
          <p:cNvPr id="151657" name="Text Box 105"/>
          <p:cNvSpPr txBox="1">
            <a:spLocks noChangeArrowheads="1"/>
          </p:cNvSpPr>
          <p:nvPr/>
        </p:nvSpPr>
        <p:spPr bwMode="auto">
          <a:xfrm>
            <a:off x="3851275" y="2276475"/>
            <a:ext cx="3529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Gruppenführer gibt Einsatzbefehl an Wassertrupp</a:t>
            </a:r>
          </a:p>
        </p:txBody>
      </p:sp>
      <p:grpSp>
        <p:nvGrpSpPr>
          <p:cNvPr id="14" name="Group 122"/>
          <p:cNvGrpSpPr>
            <a:grpSpLocks/>
          </p:cNvGrpSpPr>
          <p:nvPr/>
        </p:nvGrpSpPr>
        <p:grpSpPr bwMode="auto">
          <a:xfrm>
            <a:off x="5580063" y="5157788"/>
            <a:ext cx="1370012" cy="828675"/>
            <a:chOff x="3515" y="3249"/>
            <a:chExt cx="863" cy="522"/>
          </a:xfrm>
        </p:grpSpPr>
        <p:pic>
          <p:nvPicPr>
            <p:cNvPr id="27698" name="Picture 112" descr="Zumischer"/>
            <p:cNvPicPr>
              <a:picLocks noChangeAspect="1" noChangeArrowheads="1"/>
            </p:cNvPicPr>
            <p:nvPr/>
          </p:nvPicPr>
          <p:blipFill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" y="3543"/>
              <a:ext cx="240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699" name="Group 121"/>
            <p:cNvGrpSpPr>
              <a:grpSpLocks/>
            </p:cNvGrpSpPr>
            <p:nvPr/>
          </p:nvGrpSpPr>
          <p:grpSpPr bwMode="auto">
            <a:xfrm>
              <a:off x="3515" y="3249"/>
              <a:ext cx="863" cy="522"/>
              <a:chOff x="3515" y="3249"/>
              <a:chExt cx="863" cy="522"/>
            </a:xfrm>
          </p:grpSpPr>
          <p:pic>
            <p:nvPicPr>
              <p:cNvPr id="27700" name="Picture 111" descr="Schaumrohr"/>
              <p:cNvPicPr>
                <a:picLocks noChangeAspect="1" noChangeArrowheads="1"/>
              </p:cNvPicPr>
              <p:nvPr/>
            </p:nvPicPr>
            <p:blipFill>
              <a:blip r:embed="rId1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15" y="3441"/>
                <a:ext cx="309" cy="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7701" name="Group 120"/>
              <p:cNvGrpSpPr>
                <a:grpSpLocks/>
              </p:cNvGrpSpPr>
              <p:nvPr/>
            </p:nvGrpSpPr>
            <p:grpSpPr bwMode="auto">
              <a:xfrm>
                <a:off x="3618" y="3249"/>
                <a:ext cx="760" cy="522"/>
                <a:chOff x="3618" y="3249"/>
                <a:chExt cx="760" cy="522"/>
              </a:xfrm>
            </p:grpSpPr>
            <p:pic>
              <p:nvPicPr>
                <p:cNvPr id="27702" name="Picture 119" descr="Kanister"/>
                <p:cNvPicPr>
                  <a:picLocks noChangeAspect="1" noChangeArrowheads="1"/>
                </p:cNvPicPr>
                <p:nvPr/>
              </p:nvPicPr>
              <p:blipFill>
                <a:blip r:embed="rId2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3923" y="3249"/>
                  <a:ext cx="240" cy="2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703" name="Picture 110" descr="Kanister"/>
                <p:cNvPicPr>
                  <a:picLocks noChangeAspect="1" noChangeArrowheads="1"/>
                </p:cNvPicPr>
                <p:nvPr/>
              </p:nvPicPr>
              <p:blipFill>
                <a:blip r:embed="rId2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3864" y="3294"/>
                  <a:ext cx="240" cy="2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704" name="Picture 113" descr="Ansaugschlauch"/>
                <p:cNvPicPr>
                  <a:picLocks noChangeAspect="1" noChangeArrowheads="1"/>
                </p:cNvPicPr>
                <p:nvPr/>
              </p:nvPicPr>
              <p:blipFill>
                <a:blip r:embed="rId21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">
                  <a:off x="3618" y="3331"/>
                  <a:ext cx="376" cy="3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705" name="Picture 115" descr="Rollschlauch"/>
                <p:cNvPicPr>
                  <a:picLocks noChangeAspect="1" noChangeArrowheads="1"/>
                </p:cNvPicPr>
                <p:nvPr/>
              </p:nvPicPr>
              <p:blipFill>
                <a:blip r:embed="rId2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14" y="3475"/>
                  <a:ext cx="273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706" name="Picture 116" descr="Rollschlauch"/>
                <p:cNvPicPr>
                  <a:picLocks noChangeAspect="1" noChangeArrowheads="1"/>
                </p:cNvPicPr>
                <p:nvPr/>
              </p:nvPicPr>
              <p:blipFill>
                <a:blip r:embed="rId2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05" y="3521"/>
                  <a:ext cx="273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sp>
        <p:nvSpPr>
          <p:cNvPr id="151670" name="Text Box 118"/>
          <p:cNvSpPr txBox="1">
            <a:spLocks noChangeArrowheads="1"/>
          </p:cNvSpPr>
          <p:nvPr/>
        </p:nvSpPr>
        <p:spPr bwMode="auto">
          <a:xfrm>
            <a:off x="250825" y="5389563"/>
            <a:ext cx="3960813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Wassertrupp rüstet sich als Sicherheitstrupp aus und</a:t>
            </a:r>
          </a:p>
          <a:p>
            <a:pPr eaLnBrk="1" hangingPunct="1"/>
            <a:r>
              <a:rPr lang="de-DE" altLang="de-DE" sz="1200"/>
              <a:t>bringt Geräte zum Schaumeinsatz zum Verteiler</a:t>
            </a:r>
          </a:p>
          <a:p>
            <a:pPr eaLnBrk="1" hangingPunct="1"/>
            <a:r>
              <a:rPr lang="de-DE" altLang="de-DE" sz="1200"/>
              <a:t>- zwei Schaummittelbehälter</a:t>
            </a:r>
          </a:p>
          <a:p>
            <a:pPr eaLnBrk="1" hangingPunct="1"/>
            <a:r>
              <a:rPr lang="de-DE" altLang="de-DE" sz="1200"/>
              <a:t>- Ansaugschlauch</a:t>
            </a:r>
          </a:p>
          <a:p>
            <a:pPr eaLnBrk="1" hangingPunct="1"/>
            <a:r>
              <a:rPr lang="de-DE" altLang="de-DE" sz="1200"/>
              <a:t>- Mittel- oder Kombinationsschaumrohr</a:t>
            </a:r>
          </a:p>
          <a:p>
            <a:pPr eaLnBrk="1" hangingPunct="1"/>
            <a:r>
              <a:rPr lang="de-DE" altLang="de-DE" sz="1200"/>
              <a:t>- Zumischer</a:t>
            </a:r>
          </a:p>
          <a:p>
            <a:pPr eaLnBrk="1" hangingPunct="1"/>
            <a:r>
              <a:rPr lang="de-DE" altLang="de-DE" sz="1200"/>
              <a:t>- 2 B-Schläuche</a:t>
            </a:r>
          </a:p>
        </p:txBody>
      </p:sp>
      <p:sp>
        <p:nvSpPr>
          <p:cNvPr id="151675" name="Text Box 123"/>
          <p:cNvSpPr txBox="1">
            <a:spLocks noChangeArrowheads="1"/>
          </p:cNvSpPr>
          <p:nvPr/>
        </p:nvSpPr>
        <p:spPr bwMode="auto">
          <a:xfrm>
            <a:off x="4284663" y="2997200"/>
            <a:ext cx="32400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Gruppenführer gibt Einsatzbefehl an Melder</a:t>
            </a:r>
          </a:p>
        </p:txBody>
      </p:sp>
      <p:sp>
        <p:nvSpPr>
          <p:cNvPr id="151676" name="Text Box 124"/>
          <p:cNvSpPr txBox="1">
            <a:spLocks noChangeArrowheads="1"/>
          </p:cNvSpPr>
          <p:nvPr/>
        </p:nvSpPr>
        <p:spPr bwMode="auto">
          <a:xfrm>
            <a:off x="5003800" y="6067425"/>
            <a:ext cx="33115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Melder bedient Verteiler und Zumischer</a:t>
            </a:r>
          </a:p>
        </p:txBody>
      </p:sp>
      <p:sp>
        <p:nvSpPr>
          <p:cNvPr id="151677" name="Text Box 125"/>
          <p:cNvSpPr txBox="1">
            <a:spLocks noChangeArrowheads="1"/>
          </p:cNvSpPr>
          <p:nvPr/>
        </p:nvSpPr>
        <p:spPr bwMode="auto">
          <a:xfrm>
            <a:off x="3059113" y="3500438"/>
            <a:ext cx="244951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gibt Einsatzbefehl</a:t>
            </a:r>
          </a:p>
          <a:p>
            <a:pPr eaLnBrk="1" hangingPunct="1"/>
            <a:r>
              <a:rPr lang="de-DE" altLang="de-DE" sz="1200"/>
              <a:t>über Funk an Angriffstrupp</a:t>
            </a:r>
          </a:p>
          <a:p>
            <a:pPr eaLnBrk="1" hangingPunct="1"/>
            <a:r>
              <a:rPr lang="de-DE" altLang="de-DE" sz="1200"/>
              <a:t>Lagemeldung</a:t>
            </a:r>
          </a:p>
        </p:txBody>
      </p:sp>
      <p:sp>
        <p:nvSpPr>
          <p:cNvPr id="151678" name="Freeform 126"/>
          <p:cNvSpPr>
            <a:spLocks/>
          </p:cNvSpPr>
          <p:nvPr/>
        </p:nvSpPr>
        <p:spPr bwMode="auto">
          <a:xfrm>
            <a:off x="5076825" y="4005263"/>
            <a:ext cx="3324225" cy="1500187"/>
          </a:xfrm>
          <a:custGeom>
            <a:avLst/>
            <a:gdLst>
              <a:gd name="T0" fmla="*/ 0 w 2094"/>
              <a:gd name="T1" fmla="*/ 2147483646 h 945"/>
              <a:gd name="T2" fmla="*/ 2147483646 w 2094"/>
              <a:gd name="T3" fmla="*/ 2147483646 h 945"/>
              <a:gd name="T4" fmla="*/ 2147483646 w 2094"/>
              <a:gd name="T5" fmla="*/ 2147483646 h 945"/>
              <a:gd name="T6" fmla="*/ 2147483646 w 2094"/>
              <a:gd name="T7" fmla="*/ 2147483646 h 945"/>
              <a:gd name="T8" fmla="*/ 2147483646 w 2094"/>
              <a:gd name="T9" fmla="*/ 2147483646 h 945"/>
              <a:gd name="T10" fmla="*/ 2147483646 w 2094"/>
              <a:gd name="T11" fmla="*/ 2147483646 h 945"/>
              <a:gd name="T12" fmla="*/ 2147483646 w 2094"/>
              <a:gd name="T13" fmla="*/ 2147483646 h 945"/>
              <a:gd name="T14" fmla="*/ 2147483646 w 2094"/>
              <a:gd name="T15" fmla="*/ 2147483646 h 945"/>
              <a:gd name="T16" fmla="*/ 2147483646 w 2094"/>
              <a:gd name="T17" fmla="*/ 0 h 9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94"/>
              <a:gd name="T28" fmla="*/ 0 h 945"/>
              <a:gd name="T29" fmla="*/ 2094 w 2094"/>
              <a:gd name="T30" fmla="*/ 945 h 94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94" h="945">
                <a:moveTo>
                  <a:pt x="0" y="680"/>
                </a:moveTo>
                <a:cubicBezTo>
                  <a:pt x="147" y="646"/>
                  <a:pt x="295" y="612"/>
                  <a:pt x="408" y="635"/>
                </a:cubicBezTo>
                <a:cubicBezTo>
                  <a:pt x="521" y="658"/>
                  <a:pt x="567" y="771"/>
                  <a:pt x="680" y="816"/>
                </a:cubicBezTo>
                <a:cubicBezTo>
                  <a:pt x="793" y="861"/>
                  <a:pt x="997" y="945"/>
                  <a:pt x="1088" y="907"/>
                </a:cubicBezTo>
                <a:cubicBezTo>
                  <a:pt x="1179" y="869"/>
                  <a:pt x="1133" y="628"/>
                  <a:pt x="1224" y="590"/>
                </a:cubicBezTo>
                <a:cubicBezTo>
                  <a:pt x="1315" y="552"/>
                  <a:pt x="1504" y="650"/>
                  <a:pt x="1632" y="680"/>
                </a:cubicBezTo>
                <a:cubicBezTo>
                  <a:pt x="1760" y="710"/>
                  <a:pt x="1919" y="794"/>
                  <a:pt x="1995" y="771"/>
                </a:cubicBezTo>
                <a:cubicBezTo>
                  <a:pt x="2071" y="748"/>
                  <a:pt x="2078" y="672"/>
                  <a:pt x="2086" y="544"/>
                </a:cubicBezTo>
                <a:cubicBezTo>
                  <a:pt x="2094" y="416"/>
                  <a:pt x="2067" y="208"/>
                  <a:pt x="2041" y="0"/>
                </a:cubicBezTo>
              </a:path>
            </a:pathLst>
          </a:custGeom>
          <a:noFill/>
          <a:ln w="38100" cap="flat" cmpd="sng">
            <a:solidFill>
              <a:srgbClr val="CC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1679" name="Text Box 127"/>
          <p:cNvSpPr txBox="1">
            <a:spLocks noChangeArrowheads="1"/>
          </p:cNvSpPr>
          <p:nvPr/>
        </p:nvSpPr>
        <p:spPr bwMode="auto">
          <a:xfrm>
            <a:off x="3611563" y="5995988"/>
            <a:ext cx="4176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Angriffstrupp kuppelt den B-Schlauch am Verteiler</a:t>
            </a:r>
          </a:p>
          <a:p>
            <a:pPr eaLnBrk="1" hangingPunct="1"/>
            <a:r>
              <a:rPr lang="de-DE" altLang="de-DE" sz="1200"/>
              <a:t>und schließt das Mittel- oder Kombinationsschaumrohr an</a:t>
            </a:r>
          </a:p>
        </p:txBody>
      </p:sp>
      <p:grpSp>
        <p:nvGrpSpPr>
          <p:cNvPr id="17" name="Group 128"/>
          <p:cNvGrpSpPr>
            <a:grpSpLocks/>
          </p:cNvGrpSpPr>
          <p:nvPr/>
        </p:nvGrpSpPr>
        <p:grpSpPr bwMode="auto">
          <a:xfrm>
            <a:off x="2541588" y="2520950"/>
            <a:ext cx="365125" cy="457200"/>
            <a:chOff x="2194" y="1994"/>
            <a:chExt cx="482" cy="548"/>
          </a:xfrm>
        </p:grpSpPr>
        <p:sp>
          <p:nvSpPr>
            <p:cNvPr id="27694" name="AutoShape 129"/>
            <p:cNvSpPr>
              <a:spLocks noChangeArrowheads="1"/>
            </p:cNvSpPr>
            <p:nvPr/>
          </p:nvSpPr>
          <p:spPr bwMode="auto">
            <a:xfrm>
              <a:off x="2194" y="2090"/>
              <a:ext cx="482" cy="45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695" name="AutoShape 130"/>
            <p:cNvSpPr>
              <a:spLocks noChangeArrowheads="1"/>
            </p:cNvSpPr>
            <p:nvPr/>
          </p:nvSpPr>
          <p:spPr bwMode="auto">
            <a:xfrm>
              <a:off x="2368" y="2090"/>
              <a:ext cx="138" cy="6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696" name="Oval 131"/>
            <p:cNvSpPr>
              <a:spLocks noChangeArrowheads="1"/>
            </p:cNvSpPr>
            <p:nvPr/>
          </p:nvSpPr>
          <p:spPr bwMode="auto">
            <a:xfrm>
              <a:off x="233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7697" name="Oval 132"/>
            <p:cNvSpPr>
              <a:spLocks noChangeArrowheads="1"/>
            </p:cNvSpPr>
            <p:nvPr/>
          </p:nvSpPr>
          <p:spPr bwMode="auto">
            <a:xfrm>
              <a:off x="247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C -0.05868 0.01273 -0.12379 0.01088 -0.14861 0.0129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31" y="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61 0.01296 C -0.12396 0.01111 -0.0316 0.0037 -0.00087 0.0011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78" y="-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C 0.06215 0.0287 0.12448 0.05763 0.19791 0.08194 C 0.27135 0.10625 0.38698 0.13032 0.44062 0.14583 C 0.49427 0.16134 0.5033 0.16921 0.51979 0.17546 " pathEditMode="relative" rAng="0" ptsTypes="aaa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90" y="877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92593E-6 C -0.01371 0.00209 -0.02726 0.00418 -0.04896 0.00418 C -0.07066 0.00418 -0.11441 0.00325 -0.13073 5.92593E-6 C -0.14705 -0.00323 -0.14722 -0.00925 -0.14739 -0.01527 " pathEditMode="relative" ptsTypes="aaaA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2963E-6 C -0.02813 -0.00277 -0.05625 -0.00532 -0.08472 -0.0074 C -0.1132 -0.00948 -0.14201 -0.01134 -0.17083 -0.01296 " pathEditMode="relative" ptsTypes="aaA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C -0.04774 -0.03611 -0.09045 -0.07245 -0.1375 -0.08888 C -0.18472 -0.10532 -0.2533 -0.09675 -0.28368 -0.09884 " pathEditMode="relative" rAng="0" ptsTypes="a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527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6 C -0.03264 -0.02268 -0.0651 -0.04514 -0.09444 -0.05926 C -0.12378 -0.07338 -0.14514 -0.08101 -0.17639 -0.08518 C -0.20764 -0.08935 -0.26024 -0.08426 -0.28229 -0.08402 " pathEditMode="relative" rAng="0" ptsTypes="aaaa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15" y="-446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C 0.0283 0.00672 0.05677 0.01366 0.1125 0.05371 C 0.16823 0.09375 0.26858 0.18774 0.33472 0.24074 C 0.40087 0.29375 0.44219 0.33496 0.50955 0.37223 C 0.57726 0.40949 0.67743 0.49213 0.74028 0.46482 C 0.80312 0.4375 0.85642 0.26135 0.88698 0.20787 " pathEditMode="relative" rAng="0" ptsTypes="aaaaaa">
                                      <p:cBhvr>
                                        <p:cTn id="57" dur="2000" fill="hold"/>
                                        <p:tgtEl>
                                          <p:spTgt spid="151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40" y="2460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045 -0.08217 C -0.12257 -0.0537 -0.07622 0.0426 -0.03472 0.09074 C 0.00677 0.13889 0.05642 0.16482 0.10833 0.20741 C 0.16024 0.25 0.22656 0.31181 0.27621 0.3463 C 0.32621 0.38079 0.37205 0.39746 0.40694 0.41482 C 0.44184 0.43218 0.45104 0.44352 0.48611 0.45 C 0.52101 0.45649 0.58177 0.47431 0.61667 0.45371 C 0.65156 0.43311 0.67361 0.3794 0.69583 0.32593 " pathEditMode="relative" rAng="0" ptsTypes="aaaaaaaa"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06" y="2782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85 -0.07407 C -0.26458 -0.02962 -0.22048 0.01482 -0.17378 0.05556 C -0.12708 0.0963 -0.07274 0.13426 -0.02795 0.17014 C 0.01667 0.20649 0.05608 0.24445 0.0941 0.27223 C 0.13229 0.3 0.17101 0.32107 0.20104 0.33704 C 0.23091 0.35301 0.25087 0.35741 0.27483 0.36852 C 0.29861 0.37963 0.29896 0.39838 0.34427 0.40371 C 0.38941 0.40903 0.50903 0.46413 0.54532 0.40116 C 0.5816 0.3382 0.55868 0.10348 0.56216 0.02524 " pathEditMode="relative" rAng="0" ptsTypes="aaaaaaaaa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97" y="26898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68 -0.03773 C -0.26319 0.00324 -0.24253 0.04445 -0.20729 0.08079 C -0.17205 0.11713 -0.11302 0.14769 -0.07257 0.18079 C -0.03212 0.21389 0.00035 0.24838 0.03577 0.27894 C 0.07118 0.30949 0.09966 0.3375 0.13976 0.36412 C 0.17986 0.39074 0.23976 0.41968 0.27709 0.4382 C 0.31511 0.45672 0.3217 0.47963 0.36632 0.47524 C 0.41094 0.47084 0.51285 0.48727 0.54549 0.41227 C 0.57813 0.33727 0.55868 0.10579 0.56216 0.02524 " pathEditMode="relative" rAng="0" ptsTypes="aaaaaaaaa"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90" y="2625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216 0.02524 C 0.56667 0.11714 0.57118 0.20927 0.55104 0.24376 C 0.53091 0.27825 0.51094 0.25464 0.44132 0.23265 C 0.3717 0.21065 0.22813 0.14538 0.13299 0.11228 C 0.03785 0.07917 -0.0776 0.06019 -0.12951 0.0345 C -0.18142 0.0088 -0.17986 -0.01643 -0.17812 -0.04143 " pathEditMode="relative" ptsTypes="aaaaaA">
                                      <p:cBhvr>
                                        <p:cTn id="6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216 0.02524 C 0.56285 0.11366 0.56372 0.20232 0.55521 0.24746 C 0.5467 0.2926 0.57674 0.31019 0.51077 0.29561 C 0.44479 0.28102 0.25608 0.19283 0.15938 0.16042 C 0.06268 0.12801 -0.01666 0.12061 -0.06979 0.10116 C -0.12291 0.08172 -0.14253 0.06621 -0.16007 0.04376 C -0.1776 0.0213 -0.17656 -0.00648 -0.17534 -0.03402 " pathEditMode="relative" ptsTypes="aaaaaaA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8.51852E-6 C 0.03402 0.08333 0.06822 0.16689 0.00694 0.17222 C -0.05435 0.17754 -0.26129 0.06736 -0.36806 0.03148 C -0.47483 -0.0044 -0.57292 -0.01112 -0.63334 -0.0426 C -0.69376 -0.07408 -0.71216 -0.11575 -0.73056 -0.15741 " pathEditMode="relative" ptsTypes="aaaaA">
                                      <p:cBhvr>
                                        <p:cTn id="72" dur="2000" fill="hold"/>
                                        <p:tgtEl>
                                          <p:spTgt spid="151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288 0.18819 C 0.5026 0.18587 0.46232 0.18379 0.42621 0.18819 C 0.3901 0.19259 0.35816 0.20323 0.32621 0.21411 " pathEditMode="relative" ptsTypes="aaA">
                                      <p:cBhvr>
                                        <p:cTn id="7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9583 0.32593 C 0.66458 0.33357 0.55434 0.36436 0.50816 0.37246 C 0.46198 0.38056 0.43715 0.37477 0.41858 0.37524 " pathEditMode="relative" rAng="0" ptsTypes="aaa">
                                      <p:cBhvr>
                                        <p:cTn id="7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72" y="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858 0.37524 C 0.38351 0.36135 0.34896 0.35672 0.33108 0.32153 C 0.31319 0.28635 0.3151 0.19699 0.31094 0.16412 " pathEditMode="relative" rAng="0" ptsTypes="aaa">
                                      <p:cBhvr>
                                        <p:cTn id="8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2" y="-10556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C -4.16667E-6 7.40741E-7 -0.07152 0.00741 -0.14305 0.01481 " pathEditMode="relative" ptsTypes="aA">
                                      <p:cBhvr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61 0.01296 C -0.15035 0.0493 -0.15122 0.07755 -0.11945 0.14259 C -0.08767 0.20764 -0.02517 0.35139 0.04219 0.40393 C 0.10955 0.45648 0.2342 0.4463 0.28472 0.45741 " pathEditMode="relative" rAng="0" ptsTypes="aaaa">
                                      <p:cBhvr>
                                        <p:cTn id="9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28" y="22222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3993 -0.00602 -0.07968 -0.0118 -0.11389 -0.01296 C -0.14809 -0.01412 -0.17691 -0.01088 -0.20555 -0.00741 " pathEditMode="relative" ptsTypes="aaA">
                                      <p:cBhvr>
                                        <p:cTn id="1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3993 -0.00602 -0.07968 -0.0118 -0.11389 -0.01296 C -0.14809 -0.01412 -0.17691 -0.01088 -0.20555 -0.00741 " pathEditMode="relative" ptsTypes="aaA">
                                      <p:cBhvr>
                                        <p:cTn id="1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572 -0.00856 C -0.20451 0.00926 -0.21736 0.05 -0.19913 0.09838 C -0.1809 0.14676 -0.12916 0.23287 -0.096 0.28172 C -0.06284 0.33056 -0.04149 0.36713 -0.00017 0.39144 C 0.04115 0.41574 0.11997 0.42014 0.15157 0.42755 " pathEditMode="relative" rAng="0" ptsTypes="aaaaa">
                                      <p:cBhvr>
                                        <p:cTn id="1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74" y="2180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48 -0.01759 C -0.18662 0.01968 -0.17777 0.05718 -0.16423 0.1088 C -0.15069 0.16042 -0.14583 0.23843 -0.11423 0.29213 C -0.08263 0.34583 -0.01128 0.40278 0.02536 0.43102 C 0.06199 0.45926 0.08803 0.45602 0.10556 0.46158 C 0.1231 0.46713 0.12674 0.46574 0.13056 0.46435 " pathEditMode="relative" ptsTypes="aaaaaA">
                                      <p:cBhvr>
                                        <p:cTn id="1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2000"/>
                                        <p:tgtEl>
                                          <p:spTgt spid="151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2000"/>
                                        <p:tgtEl>
                                          <p:spTgt spid="151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295 0.45049 C 0.30868 0.44957 0.30903 0.45419 0.33698 0.44471 C 0.36493 0.43522 0.43646 0.41717 0.47049 0.39288 C 0.50451 0.36858 0.52552 0.33596 0.54132 0.29848 " pathEditMode="relative" rAng="0" ptsTypes="aaaa">
                                      <p:cBhvr>
                                        <p:cTn id="1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10" y="-7427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2000"/>
                                        <p:tgtEl>
                                          <p:spTgt spid="151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42 0.23124 C 0.32153 0.24675 0.30903 0.26249 0.2967 0.27013 C 0.28437 0.27777 0.2724 0.27754 0.26059 0.27754 " pathEditMode="relative" ptsTypes="aaA">
                                      <p:cBhvr>
                                        <p:cTn id="1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58 0.27755 C 0.25815 0.25324 0.2559 0.22894 0.2585 0.21366 C 0.2611 0.19838 0.26857 0.19213 0.27621 0.18588 " pathEditMode="relative" ptsTypes="aaA">
                                      <p:cBhvr>
                                        <p:cTn id="1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056 0.46435 C 0.07761 0.45046 0.02483 0.4368 -0.03715 0.39768 C -0.09913 0.35856 -0.20208 0.29791 -0.24132 0.22963 C -0.28055 0.16134 -0.27656 0.07454 -0.27257 -0.01204 " pathEditMode="relative" rAng="0" ptsTypes="aaaA">
                                      <p:cBhvr>
                                        <p:cTn id="1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56" y="-23819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157 0.42755 C 0.08247 0.42686 0.01337 0.42639 -0.03697 0.41366 C -0.08732 0.40093 -0.12013 0.39213 -0.15052 0.35116 C -0.1809 0.31019 -0.20572 0.22199 -0.21927 0.16783 C -0.23281 0.11366 -0.22916 0.05556 -0.23177 0.02616 " pathEditMode="relative" rAng="0" ptsTypes="aaaaa">
                                      <p:cBhvr>
                                        <p:cTn id="17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19" y="-2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256 -0.01203 C -0.25086 0.06135 -0.22916 0.13496 -0.17881 0.20047 C -0.12847 0.26598 -0.04149 0.33589 0.02952 0.38103 C 0.10053 0.42617 0.17379 0.44862 0.24723 0.4713 " pathEditMode="relative" ptsTypes="aaaA">
                                      <p:cBhvr>
                                        <p:cTn id="1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48 0.04352 C -0.19913 0.09468 -0.2026 0.14607 -0.16527 0.2088 C -0.12795 0.27153 -0.04201 0.37454 0.02848 0.41991 C 0.09896 0.46528 0.21007 0.46875 0.25782 0.48172 " pathEditMode="relative" rAng="0" ptsTypes="aaaa">
                                      <p:cBhvr>
                                        <p:cTn id="18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09" y="21898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638 0.37222 C 0.35347 0.37153 0.33055 0.37106 0.31388 0.37963 C 0.29722 0.38819 0.2835 0.41366 0.27638 0.42407 C 0.26927 0.43449 0.26996 0.43843 0.27083 0.44259 " pathEditMode="relative" ptsTypes="aaaA">
                                      <p:cBhvr>
                                        <p:cTn id="19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472 0.45741 C 0.29757 0.46389 0.31059 0.47037 0.33889 0.47037 C 0.36719 0.47037 0.41649 0.4618 0.45417 0.45741 C 0.49184 0.45301 0.54149 0.46597 0.56528 0.44444 C 0.58906 0.42292 0.58993 0.35231 0.59635 0.32801 " pathEditMode="relative" rAng="0" ptsTypes="aaaaa">
                                      <p:cBhvr>
                                        <p:cTn id="20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73" y="-5833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2000"/>
                                        <p:tgtEl>
                                          <p:spTgt spid="15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616" grpId="0"/>
      <p:bldP spid="151616" grpId="1"/>
      <p:bldP spid="151607" grpId="0" animBg="1"/>
      <p:bldP spid="151610" grpId="0"/>
      <p:bldP spid="151610" grpId="1"/>
      <p:bldP spid="151611" grpId="0"/>
      <p:bldP spid="151611" grpId="1"/>
      <p:bldP spid="151612" grpId="0"/>
      <p:bldP spid="151612" grpId="1"/>
      <p:bldP spid="151613" grpId="0"/>
      <p:bldP spid="151613" grpId="1"/>
      <p:bldP spid="151617" grpId="0"/>
      <p:bldP spid="151617" grpId="1"/>
      <p:bldP spid="151618" grpId="0"/>
      <p:bldP spid="151618" grpId="1"/>
      <p:bldP spid="151647" grpId="0"/>
      <p:bldP spid="151648" grpId="0"/>
      <p:bldP spid="151648" grpId="1"/>
      <p:bldP spid="151650" grpId="0"/>
      <p:bldP spid="151650" grpId="1"/>
      <p:bldP spid="151653" grpId="0"/>
      <p:bldP spid="151653" grpId="1"/>
      <p:bldP spid="151654" grpId="0" build="allAtOnce"/>
      <p:bldP spid="151657" grpId="0"/>
      <p:bldP spid="151657" grpId="1"/>
      <p:bldP spid="151670" grpId="0"/>
      <p:bldP spid="151670" grpId="1"/>
      <p:bldP spid="151675" grpId="0"/>
      <p:bldP spid="151675" grpId="1"/>
      <p:bldP spid="151676" grpId="0"/>
      <p:bldP spid="151676" grpId="1"/>
      <p:bldP spid="151677" grpId="0"/>
      <p:bldP spid="15167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636588" y="1217613"/>
            <a:ext cx="5761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Auslosung der Funktionen</a:t>
            </a:r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611188" y="1908175"/>
            <a:ext cx="8208962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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Funktion Gruppenführer und Maschinist sind bestimmt</a:t>
            </a:r>
          </a:p>
          <a:p>
            <a:pPr eaLnBrk="1" hangingPunct="1"/>
            <a:endParaRPr lang="de-DE" altLang="de-DE" sz="1200"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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restliche Gruppenmitglieder losen ihre Funktion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5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5" grpId="0"/>
      <p:bldP spid="1536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5400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Zeitvorgaben Hilfeleistungseinsatz</a:t>
            </a: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733425" y="1303338"/>
            <a:ext cx="4918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</a:rPr>
              <a:t>Mit Erfolg abgeschlossen, wenn:</a:t>
            </a:r>
          </a:p>
        </p:txBody>
      </p:sp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3411538" y="2124075"/>
            <a:ext cx="1619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maximale</a:t>
            </a:r>
          </a:p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Fehlerpunkte</a:t>
            </a:r>
          </a:p>
        </p:txBody>
      </p:sp>
      <p:sp>
        <p:nvSpPr>
          <p:cNvPr id="30725" name="Rectangle 9"/>
          <p:cNvSpPr>
            <a:spLocks noChangeArrowheads="1"/>
          </p:cNvSpPr>
          <p:nvPr/>
        </p:nvSpPr>
        <p:spPr bwMode="auto">
          <a:xfrm>
            <a:off x="5218113" y="2336800"/>
            <a:ext cx="1174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b="1">
                <a:latin typeface="Arial" panose="020B0604020202020204" pitchFamily="34" charset="0"/>
              </a:rPr>
              <a:t>max. Zeit</a:t>
            </a:r>
          </a:p>
        </p:txBody>
      </p:sp>
      <p:grpSp>
        <p:nvGrpSpPr>
          <p:cNvPr id="30726" name="Group 43"/>
          <p:cNvGrpSpPr>
            <a:grpSpLocks/>
          </p:cNvGrpSpPr>
          <p:nvPr/>
        </p:nvGrpSpPr>
        <p:grpSpPr bwMode="auto">
          <a:xfrm>
            <a:off x="2311400" y="2751138"/>
            <a:ext cx="4175125" cy="1489075"/>
            <a:chOff x="295" y="1597"/>
            <a:chExt cx="5170" cy="938"/>
          </a:xfrm>
        </p:grpSpPr>
        <p:sp>
          <p:nvSpPr>
            <p:cNvPr id="30737" name="Line 12"/>
            <p:cNvSpPr>
              <a:spLocks noChangeShapeType="1"/>
            </p:cNvSpPr>
            <p:nvPr/>
          </p:nvSpPr>
          <p:spPr bwMode="auto">
            <a:xfrm>
              <a:off x="295" y="1597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38" name="Line 14"/>
            <p:cNvSpPr>
              <a:spLocks noChangeShapeType="1"/>
            </p:cNvSpPr>
            <p:nvPr/>
          </p:nvSpPr>
          <p:spPr bwMode="auto">
            <a:xfrm>
              <a:off x="295" y="2081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39" name="Line 15"/>
            <p:cNvSpPr>
              <a:spLocks noChangeShapeType="1"/>
            </p:cNvSpPr>
            <p:nvPr/>
          </p:nvSpPr>
          <p:spPr bwMode="auto">
            <a:xfrm>
              <a:off x="295" y="2535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0727" name="Line 16"/>
          <p:cNvSpPr>
            <a:spLocks noChangeShapeType="1"/>
          </p:cNvSpPr>
          <p:nvPr/>
        </p:nvSpPr>
        <p:spPr bwMode="auto">
          <a:xfrm>
            <a:off x="3390900" y="2327275"/>
            <a:ext cx="0" cy="218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28" name="Line 19"/>
          <p:cNvSpPr>
            <a:spLocks noChangeShapeType="1"/>
          </p:cNvSpPr>
          <p:nvPr/>
        </p:nvSpPr>
        <p:spPr bwMode="auto">
          <a:xfrm>
            <a:off x="5068888" y="2327275"/>
            <a:ext cx="0" cy="218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2238375" y="3692525"/>
            <a:ext cx="3817938" cy="438150"/>
            <a:chOff x="1410" y="2326"/>
            <a:chExt cx="2405" cy="276"/>
          </a:xfrm>
        </p:grpSpPr>
        <p:sp>
          <p:nvSpPr>
            <p:cNvPr id="30734" name="Text Box 22"/>
            <p:cNvSpPr txBox="1">
              <a:spLocks noChangeArrowheads="1"/>
            </p:cNvSpPr>
            <p:nvPr/>
          </p:nvSpPr>
          <p:spPr bwMode="auto">
            <a:xfrm>
              <a:off x="1410" y="2352"/>
              <a:ext cx="4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000" b="1">
                  <a:latin typeface="Arial" panose="020B0604020202020204" pitchFamily="34" charset="0"/>
                </a:rPr>
                <a:t>Gold</a:t>
              </a:r>
            </a:p>
          </p:txBody>
        </p:sp>
        <p:sp>
          <p:nvSpPr>
            <p:cNvPr id="30735" name="Rectangle 23"/>
            <p:cNvSpPr>
              <a:spLocks noChangeArrowheads="1"/>
            </p:cNvSpPr>
            <p:nvPr/>
          </p:nvSpPr>
          <p:spPr bwMode="auto">
            <a:xfrm>
              <a:off x="2499" y="2326"/>
              <a:ext cx="2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b="1">
                  <a:latin typeface="Arial" panose="020B0604020202020204" pitchFamily="34" charset="0"/>
                </a:rPr>
                <a:t>30</a:t>
              </a:r>
            </a:p>
          </p:txBody>
        </p:sp>
        <p:sp>
          <p:nvSpPr>
            <p:cNvPr id="30736" name="Rectangle 26"/>
            <p:cNvSpPr>
              <a:spLocks noChangeArrowheads="1"/>
            </p:cNvSpPr>
            <p:nvPr/>
          </p:nvSpPr>
          <p:spPr bwMode="auto">
            <a:xfrm>
              <a:off x="3339" y="2326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b="1">
                  <a:latin typeface="Arial" panose="020B0604020202020204" pitchFamily="34" charset="0"/>
                </a:rPr>
                <a:t>480 s</a:t>
              </a:r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2238375" y="2941638"/>
            <a:ext cx="3817938" cy="396875"/>
            <a:chOff x="1410" y="1853"/>
            <a:chExt cx="2405" cy="250"/>
          </a:xfrm>
        </p:grpSpPr>
        <p:sp>
          <p:nvSpPr>
            <p:cNvPr id="30731" name="Text Box 36"/>
            <p:cNvSpPr txBox="1">
              <a:spLocks noChangeArrowheads="1"/>
            </p:cNvSpPr>
            <p:nvPr/>
          </p:nvSpPr>
          <p:spPr bwMode="auto">
            <a:xfrm>
              <a:off x="1410" y="1853"/>
              <a:ext cx="77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000" b="1">
                  <a:latin typeface="Arial" panose="020B0604020202020204" pitchFamily="34" charset="0"/>
                </a:rPr>
                <a:t>Silber</a:t>
              </a:r>
            </a:p>
          </p:txBody>
        </p:sp>
        <p:sp>
          <p:nvSpPr>
            <p:cNvPr id="30732" name="Rectangle 37"/>
            <p:cNvSpPr>
              <a:spLocks noChangeArrowheads="1"/>
            </p:cNvSpPr>
            <p:nvPr/>
          </p:nvSpPr>
          <p:spPr bwMode="auto">
            <a:xfrm>
              <a:off x="2499" y="1867"/>
              <a:ext cx="2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b="1">
                  <a:latin typeface="Arial" panose="020B0604020202020204" pitchFamily="34" charset="0"/>
                </a:rPr>
                <a:t>50</a:t>
              </a:r>
            </a:p>
          </p:txBody>
        </p:sp>
        <p:sp>
          <p:nvSpPr>
            <p:cNvPr id="30733" name="Rectangle 40"/>
            <p:cNvSpPr>
              <a:spLocks noChangeArrowheads="1"/>
            </p:cNvSpPr>
            <p:nvPr/>
          </p:nvSpPr>
          <p:spPr bwMode="auto">
            <a:xfrm>
              <a:off x="3339" y="1867"/>
              <a:ext cx="4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b="1">
                  <a:latin typeface="Arial" panose="020B0604020202020204" pitchFamily="34" charset="0"/>
                </a:rPr>
                <a:t>480 s</a:t>
              </a:r>
            </a:p>
          </p:txBody>
        </p:sp>
      </p:grp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611188" y="2222500"/>
            <a:ext cx="79248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3600" b="1">
                <a:solidFill>
                  <a:srgbClr val="CC0000"/>
                </a:solidFill>
                <a:sym typeface="Wingdings" panose="05000000000000000000" pitchFamily="2" charset="2"/>
              </a:rPr>
              <a:t></a:t>
            </a:r>
            <a:r>
              <a:rPr lang="de-DE" altLang="de-DE" sz="3600">
                <a:sym typeface="Wingdings" panose="05000000000000000000" pitchFamily="2" charset="2"/>
              </a:rPr>
              <a:t> </a:t>
            </a:r>
            <a:r>
              <a:rPr lang="de-DE" altLang="de-DE" sz="2000">
                <a:latin typeface="Arial" panose="020B0604020202020204" pitchFamily="34" charset="0"/>
              </a:rPr>
              <a:t>Angriffstrupp befestigt, falls notwendig, ein Klappvisier</a:t>
            </a:r>
          </a:p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      am Feuerwehrhelm</a:t>
            </a:r>
          </a:p>
          <a:p>
            <a:pPr eaLnBrk="1" hangingPunct="1"/>
            <a:endParaRPr lang="de-DE" altLang="de-DE" sz="2000">
              <a:latin typeface="Arial" panose="020B0604020202020204" pitchFamily="34" charset="0"/>
            </a:endParaRPr>
          </a:p>
          <a:p>
            <a:pPr eaLnBrk="1" hangingPunct="1"/>
            <a:r>
              <a:rPr lang="de-DE" altLang="de-DE" sz="3600" b="1">
                <a:solidFill>
                  <a:srgbClr val="CC0000"/>
                </a:solidFill>
                <a:sym typeface="Wingdings" panose="05000000000000000000" pitchFamily="2" charset="2"/>
              </a:rPr>
              <a:t></a:t>
            </a:r>
            <a:r>
              <a:rPr lang="de-DE" altLang="de-DE" sz="2000"/>
              <a:t> </a:t>
            </a:r>
            <a:r>
              <a:rPr lang="de-DE" altLang="de-DE" sz="2000">
                <a:latin typeface="Arial" panose="020B0604020202020204" pitchFamily="34" charset="0"/>
              </a:rPr>
              <a:t>die Feuerwehrhaltegurte werden für den Übungsteil „Hilfeleistung“</a:t>
            </a:r>
          </a:p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     nicht benötigt und deshalb im Fahrzeug abgelegt</a:t>
            </a: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684213" y="1430338"/>
            <a:ext cx="2592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Besonderheiten: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5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1" grpId="0"/>
      <p:bldP spid="15770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</a:p>
        </p:txBody>
      </p:sp>
      <p:sp>
        <p:nvSpPr>
          <p:cNvPr id="32771" name="Text Box 7"/>
          <p:cNvSpPr txBox="1">
            <a:spLocks noChangeArrowheads="1"/>
          </p:cNvSpPr>
          <p:nvPr/>
        </p:nvSpPr>
        <p:spPr bwMode="auto">
          <a:xfrm>
            <a:off x="900113" y="1196975"/>
            <a:ext cx="1512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Lage</a:t>
            </a:r>
          </a:p>
        </p:txBody>
      </p:sp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611188" y="1773238"/>
            <a:ext cx="80645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Bei einem Sturm wird ein am Rand einer Landstraße stehender Baum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umgerissen. Der Baum fällt quer über die Straße auf einen 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vorbeifahrenden Personenkraftwagen. </a:t>
            </a:r>
          </a:p>
        </p:txBody>
      </p:sp>
      <p:sp>
        <p:nvSpPr>
          <p:cNvPr id="156681" name="Rectangle 9"/>
          <p:cNvSpPr>
            <a:spLocks noChangeArrowheads="1"/>
          </p:cNvSpPr>
          <p:nvPr/>
        </p:nvSpPr>
        <p:spPr bwMode="auto">
          <a:xfrm>
            <a:off x="611188" y="2781300"/>
            <a:ext cx="75612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Am Personenkraftwagen wird das Vorderteil (Motorraum) stark 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eingedrückt. Durch die Verformung lassen sich beide Türen nicht mehr öffnen.</a:t>
            </a:r>
            <a:r>
              <a:rPr lang="de-DE" altLang="de-DE"/>
              <a:t> </a:t>
            </a:r>
          </a:p>
        </p:txBody>
      </p:sp>
      <p:sp>
        <p:nvSpPr>
          <p:cNvPr id="156682" name="Rectangle 10"/>
          <p:cNvSpPr>
            <a:spLocks noChangeArrowheads="1"/>
          </p:cNvSpPr>
          <p:nvPr/>
        </p:nvSpPr>
        <p:spPr bwMode="auto">
          <a:xfrm>
            <a:off x="611188" y="3789363"/>
            <a:ext cx="7848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Durch Beschädigungen der Kraftstoffleitung sind geringe Mengen Benzin ausgelaufen. Die Windschutzscheibe ist zerbrochen, Glassplitter liegen verstreut herum.</a:t>
            </a:r>
            <a:r>
              <a:rPr lang="de-DE" altLang="de-DE" sz="2000"/>
              <a:t> </a:t>
            </a:r>
          </a:p>
        </p:txBody>
      </p:sp>
      <p:sp>
        <p:nvSpPr>
          <p:cNvPr id="156683" name="Rectangle 11"/>
          <p:cNvSpPr>
            <a:spLocks noChangeArrowheads="1"/>
          </p:cNvSpPr>
          <p:nvPr/>
        </p:nvSpPr>
        <p:spPr bwMode="auto">
          <a:xfrm>
            <a:off x="611188" y="4868863"/>
            <a:ext cx="77771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Der Fahrer „hängt“ über das Lenkrad gebeugt im Sicherheitsgurt.</a:t>
            </a:r>
          </a:p>
        </p:txBody>
      </p:sp>
      <p:sp>
        <p:nvSpPr>
          <p:cNvPr id="156684" name="Rectangle 12"/>
          <p:cNvSpPr>
            <a:spLocks noChangeArrowheads="1"/>
          </p:cNvSpPr>
          <p:nvPr/>
        </p:nvSpPr>
        <p:spPr bwMode="auto">
          <a:xfrm>
            <a:off x="611188" y="5378450"/>
            <a:ext cx="2484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Unfallzeit: 02:00 Uhr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56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56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56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56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0" grpId="0"/>
      <p:bldP spid="156681" grpId="0"/>
      <p:bldP spid="156682" grpId="0"/>
      <p:bldP spid="156683" grpId="0"/>
      <p:bldP spid="15668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</a:p>
        </p:txBody>
      </p:sp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611188" y="1408113"/>
            <a:ext cx="338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Einzusetzendes Gerät</a:t>
            </a: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1106488" y="2205038"/>
            <a:ext cx="7129462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000">
                <a:latin typeface="Arial" panose="020B0604020202020204" pitchFamily="34" charset="0"/>
              </a:rPr>
              <a:t> Pulverlöscher / Schnellangriff Wasser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    (Pulverlöscher bei Löschfahrzeugen ohne Wasserbehälter)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000">
                <a:latin typeface="Arial" panose="020B0604020202020204" pitchFamily="34" charset="0"/>
              </a:rPr>
              <a:t> Verkehrssicherungsgerät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000">
                <a:latin typeface="Arial" panose="020B0604020202020204" pitchFamily="34" charset="0"/>
              </a:rPr>
              <a:t> Tragbarer Stromerzeuger 5 kVA oder 8 kVA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000">
                <a:latin typeface="Arial" panose="020B0604020202020204" pitchFamily="34" charset="0"/>
              </a:rPr>
              <a:t> Hydraulisches Rettungsgerät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000">
                <a:latin typeface="Arial" panose="020B0604020202020204" pitchFamily="34" charset="0"/>
              </a:rPr>
              <a:t> Sanitätsgerät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000">
                <a:latin typeface="Arial" panose="020B0604020202020204" pitchFamily="34" charset="0"/>
              </a:rPr>
              <a:t> Beleuchtungsgerät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000">
                <a:latin typeface="Arial" panose="020B0604020202020204" pitchFamily="34" charset="0"/>
              </a:rPr>
              <a:t>Feuerwehrleinen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9" grpId="0"/>
      <p:bldP spid="1546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5256212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Voraussetzung für die Teilnahme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Persönliche Voraussetzungen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243013" y="1679575"/>
            <a:ext cx="1282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Bronze</a:t>
            </a:r>
            <a:endParaRPr lang="de-DE" altLang="de-DE" sz="2400"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31080" name="Rectangle 8"/>
          <p:cNvSpPr>
            <a:spLocks noChangeArrowheads="1"/>
          </p:cNvSpPr>
          <p:nvPr/>
        </p:nvSpPr>
        <p:spPr bwMode="auto">
          <a:xfrm>
            <a:off x="1225550" y="2257425"/>
            <a:ext cx="727233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aktive Feuerwehrangehörige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alle Truppmannausbildung Teil 1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Gruppenführer und Maschinist mit Lehrgang</a:t>
            </a:r>
            <a:r>
              <a:rPr lang="de-DE" altLang="de-DE" sz="2400">
                <a:sym typeface="Wingdings" panose="05000000000000000000" pitchFamily="2" charset="2"/>
              </a:rPr>
              <a:t>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pic>
        <p:nvPicPr>
          <p:cNvPr id="34819" name="Picture 10" descr="Übungsbahn Hilfeleistung geänder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958850"/>
            <a:ext cx="7704137" cy="547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pic>
        <p:nvPicPr>
          <p:cNvPr id="35843" name="Picture 5" descr="fahrzeu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136683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979738" y="2017713"/>
            <a:ext cx="376237" cy="368300"/>
            <a:chOff x="1877" y="1271"/>
            <a:chExt cx="237" cy="232"/>
          </a:xfrm>
        </p:grpSpPr>
        <p:sp>
          <p:nvSpPr>
            <p:cNvPr id="35903" name="AutoShape 31"/>
            <p:cNvSpPr>
              <a:spLocks noChangeArrowheads="1"/>
            </p:cNvSpPr>
            <p:nvPr/>
          </p:nvSpPr>
          <p:spPr bwMode="auto">
            <a:xfrm>
              <a:off x="1877" y="1271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904" name="AutoShape 32"/>
            <p:cNvSpPr>
              <a:spLocks noChangeArrowheads="1"/>
            </p:cNvSpPr>
            <p:nvPr/>
          </p:nvSpPr>
          <p:spPr bwMode="auto">
            <a:xfrm>
              <a:off x="196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905" name="Text Box 33"/>
            <p:cNvSpPr txBox="1">
              <a:spLocks noChangeArrowheads="1"/>
            </p:cNvSpPr>
            <p:nvPr/>
          </p:nvSpPr>
          <p:spPr bwMode="auto">
            <a:xfrm>
              <a:off x="1891" y="1296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979738" y="1598613"/>
            <a:ext cx="376237" cy="368300"/>
            <a:chOff x="1877" y="1007"/>
            <a:chExt cx="237" cy="232"/>
          </a:xfrm>
        </p:grpSpPr>
        <p:sp>
          <p:nvSpPr>
            <p:cNvPr id="35901" name="AutoShape 35"/>
            <p:cNvSpPr>
              <a:spLocks noChangeArrowheads="1"/>
            </p:cNvSpPr>
            <p:nvPr/>
          </p:nvSpPr>
          <p:spPr bwMode="auto">
            <a:xfrm>
              <a:off x="1877" y="1007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902" name="Text Box 36"/>
            <p:cNvSpPr txBox="1">
              <a:spLocks noChangeArrowheads="1"/>
            </p:cNvSpPr>
            <p:nvPr/>
          </p:nvSpPr>
          <p:spPr bwMode="auto">
            <a:xfrm>
              <a:off x="1891" y="1032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2124075" y="2017713"/>
            <a:ext cx="431800" cy="368300"/>
            <a:chOff x="1338" y="1271"/>
            <a:chExt cx="272" cy="232"/>
          </a:xfrm>
        </p:grpSpPr>
        <p:sp>
          <p:nvSpPr>
            <p:cNvPr id="35899" name="AutoShape 38"/>
            <p:cNvSpPr>
              <a:spLocks noChangeArrowheads="1"/>
            </p:cNvSpPr>
            <p:nvPr/>
          </p:nvSpPr>
          <p:spPr bwMode="auto">
            <a:xfrm>
              <a:off x="1338" y="1271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900" name="Text Box 39"/>
            <p:cNvSpPr txBox="1">
              <a:spLocks noChangeArrowheads="1"/>
            </p:cNvSpPr>
            <p:nvPr/>
          </p:nvSpPr>
          <p:spPr bwMode="auto">
            <a:xfrm>
              <a:off x="1341" y="1297"/>
              <a:ext cx="2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Ma</a:t>
              </a: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2120900" y="1598613"/>
            <a:ext cx="434975" cy="368300"/>
            <a:chOff x="1336" y="1007"/>
            <a:chExt cx="274" cy="232"/>
          </a:xfrm>
        </p:grpSpPr>
        <p:sp>
          <p:nvSpPr>
            <p:cNvPr id="35897" name="AutoShape 41"/>
            <p:cNvSpPr>
              <a:spLocks noChangeArrowheads="1"/>
            </p:cNvSpPr>
            <p:nvPr/>
          </p:nvSpPr>
          <p:spPr bwMode="auto">
            <a:xfrm>
              <a:off x="1338" y="1007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898" name="Text Box 42"/>
            <p:cNvSpPr txBox="1">
              <a:spLocks noChangeArrowheads="1"/>
            </p:cNvSpPr>
            <p:nvPr/>
          </p:nvSpPr>
          <p:spPr bwMode="auto">
            <a:xfrm>
              <a:off x="1336" y="1030"/>
              <a:ext cx="2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Me</a:t>
              </a:r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3409950" y="2017713"/>
            <a:ext cx="374650" cy="368300"/>
            <a:chOff x="2148" y="1271"/>
            <a:chExt cx="236" cy="232"/>
          </a:xfrm>
        </p:grpSpPr>
        <p:sp>
          <p:nvSpPr>
            <p:cNvPr id="35894" name="AutoShape 44"/>
            <p:cNvSpPr>
              <a:spLocks noChangeArrowheads="1"/>
            </p:cNvSpPr>
            <p:nvPr/>
          </p:nvSpPr>
          <p:spPr bwMode="auto">
            <a:xfrm>
              <a:off x="2148" y="1271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895" name="AutoShape 45"/>
            <p:cNvSpPr>
              <a:spLocks noChangeArrowheads="1"/>
            </p:cNvSpPr>
            <p:nvPr/>
          </p:nvSpPr>
          <p:spPr bwMode="auto">
            <a:xfrm>
              <a:off x="223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896" name="Text Box 46"/>
            <p:cNvSpPr txBox="1">
              <a:spLocks noChangeArrowheads="1"/>
            </p:cNvSpPr>
            <p:nvPr/>
          </p:nvSpPr>
          <p:spPr bwMode="auto">
            <a:xfrm>
              <a:off x="2173" y="1296"/>
              <a:ext cx="1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3409950" y="1598613"/>
            <a:ext cx="374650" cy="368300"/>
            <a:chOff x="2148" y="1007"/>
            <a:chExt cx="236" cy="232"/>
          </a:xfrm>
        </p:grpSpPr>
        <p:sp>
          <p:nvSpPr>
            <p:cNvPr id="35892" name="AutoShape 48"/>
            <p:cNvSpPr>
              <a:spLocks noChangeArrowheads="1"/>
            </p:cNvSpPr>
            <p:nvPr/>
          </p:nvSpPr>
          <p:spPr bwMode="auto">
            <a:xfrm>
              <a:off x="2148" y="1007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893" name="Text Box 49"/>
            <p:cNvSpPr txBox="1">
              <a:spLocks noChangeArrowheads="1"/>
            </p:cNvSpPr>
            <p:nvPr/>
          </p:nvSpPr>
          <p:spPr bwMode="auto">
            <a:xfrm>
              <a:off x="2173" y="1032"/>
              <a:ext cx="13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2551113" y="1598613"/>
            <a:ext cx="376237" cy="787400"/>
            <a:chOff x="1607" y="1007"/>
            <a:chExt cx="237" cy="496"/>
          </a:xfrm>
        </p:grpSpPr>
        <p:grpSp>
          <p:nvGrpSpPr>
            <p:cNvPr id="35885" name="Group 55"/>
            <p:cNvGrpSpPr>
              <a:grpSpLocks/>
            </p:cNvGrpSpPr>
            <p:nvPr/>
          </p:nvGrpSpPr>
          <p:grpSpPr bwMode="auto">
            <a:xfrm>
              <a:off x="1607" y="1007"/>
              <a:ext cx="237" cy="232"/>
              <a:chOff x="1607" y="1007"/>
              <a:chExt cx="237" cy="232"/>
            </a:xfrm>
          </p:grpSpPr>
          <p:sp>
            <p:nvSpPr>
              <p:cNvPr id="35890" name="AutoShape 56"/>
              <p:cNvSpPr>
                <a:spLocks noChangeArrowheads="1"/>
              </p:cNvSpPr>
              <p:nvPr/>
            </p:nvSpPr>
            <p:spPr bwMode="auto">
              <a:xfrm>
                <a:off x="1607" y="1007"/>
                <a:ext cx="237" cy="232"/>
              </a:xfrm>
              <a:prstGeom prst="diamond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35891" name="Text Box 57"/>
              <p:cNvSpPr txBox="1">
                <a:spLocks noChangeArrowheads="1"/>
              </p:cNvSpPr>
              <p:nvPr/>
            </p:nvSpPr>
            <p:spPr bwMode="auto">
              <a:xfrm>
                <a:off x="1633" y="1032"/>
                <a:ext cx="1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de-DE" sz="1200" b="1">
                    <a:latin typeface="Arial" panose="020B0604020202020204" pitchFamily="34" charset="0"/>
                  </a:rPr>
                  <a:t>A</a:t>
                </a:r>
              </a:p>
            </p:txBody>
          </p:sp>
        </p:grpSp>
        <p:grpSp>
          <p:nvGrpSpPr>
            <p:cNvPr id="35886" name="Group 58"/>
            <p:cNvGrpSpPr>
              <a:grpSpLocks/>
            </p:cNvGrpSpPr>
            <p:nvPr/>
          </p:nvGrpSpPr>
          <p:grpSpPr bwMode="auto">
            <a:xfrm>
              <a:off x="1607" y="1271"/>
              <a:ext cx="237" cy="232"/>
              <a:chOff x="1607" y="1271"/>
              <a:chExt cx="237" cy="232"/>
            </a:xfrm>
          </p:grpSpPr>
          <p:sp>
            <p:nvSpPr>
              <p:cNvPr id="35887" name="AutoShape 59"/>
              <p:cNvSpPr>
                <a:spLocks noChangeArrowheads="1"/>
              </p:cNvSpPr>
              <p:nvPr/>
            </p:nvSpPr>
            <p:spPr bwMode="auto">
              <a:xfrm>
                <a:off x="1607" y="1271"/>
                <a:ext cx="237" cy="232"/>
              </a:xfrm>
              <a:prstGeom prst="diamond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35888" name="Text Box 60"/>
              <p:cNvSpPr txBox="1">
                <a:spLocks noChangeArrowheads="1"/>
              </p:cNvSpPr>
              <p:nvPr/>
            </p:nvSpPr>
            <p:spPr bwMode="auto">
              <a:xfrm>
                <a:off x="1632" y="1282"/>
                <a:ext cx="135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de-DE" sz="1200" b="1">
                    <a:latin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35889" name="AutoShape 61"/>
              <p:cNvSpPr>
                <a:spLocks noChangeArrowheads="1"/>
              </p:cNvSpPr>
              <p:nvPr/>
            </p:nvSpPr>
            <p:spPr bwMode="auto">
              <a:xfrm>
                <a:off x="1693" y="1271"/>
                <a:ext cx="67" cy="33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/>
                <a:endParaRPr lang="de-DE" altLang="de-DE"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35851" name="Picture 66" descr="Baum auf PKW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429000"/>
            <a:ext cx="129540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87" name="Text Box 67"/>
          <p:cNvSpPr txBox="1">
            <a:spLocks noChangeArrowheads="1"/>
          </p:cNvSpPr>
          <p:nvPr/>
        </p:nvSpPr>
        <p:spPr bwMode="auto">
          <a:xfrm>
            <a:off x="3059113" y="2636838"/>
            <a:ext cx="41767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Gruppenführer meldet sich beim Schiedsrichter Nr. 1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gibt Angriffstrupp den Einsatzbefehl</a:t>
            </a:r>
          </a:p>
        </p:txBody>
      </p:sp>
      <p:graphicFrame>
        <p:nvGraphicFramePr>
          <p:cNvPr id="158789" name="Object 69"/>
          <p:cNvGraphicFramePr>
            <a:graphicFrameLocks noChangeAspect="1"/>
          </p:cNvGraphicFramePr>
          <p:nvPr/>
        </p:nvGraphicFramePr>
        <p:xfrm>
          <a:off x="611188" y="2492375"/>
          <a:ext cx="490537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6" name="CorelDRAW" r:id="rId5" imgW="2997098" imgH="2342083" progId="CorelDRAW.Graphic.12">
                  <p:embed/>
                </p:oleObj>
              </mc:Choice>
              <mc:Fallback>
                <p:oleObj name="CorelDRAW" r:id="rId5" imgW="2997098" imgH="2342083" progId="CorelDRAW.Graphic.12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492375"/>
                        <a:ext cx="490537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54" name="Object 70"/>
          <p:cNvGraphicFramePr>
            <a:graphicFrameLocks noChangeAspect="1"/>
          </p:cNvGraphicFramePr>
          <p:nvPr/>
        </p:nvGraphicFramePr>
        <p:xfrm>
          <a:off x="7451725" y="4076700"/>
          <a:ext cx="4318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7" name="CorelDRAW" r:id="rId7" imgW="2535936" imgH="2344217" progId="CorelDRAW.Graphic.12">
                  <p:embed/>
                </p:oleObj>
              </mc:Choice>
              <mc:Fallback>
                <p:oleObj name="CorelDRAW" r:id="rId7" imgW="2535936" imgH="2344217" progId="CorelDRAW.Graphic.12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076700"/>
                        <a:ext cx="431800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791" name="Text Box 71"/>
          <p:cNvSpPr txBox="1">
            <a:spLocks noChangeArrowheads="1"/>
          </p:cNvSpPr>
          <p:nvPr/>
        </p:nvSpPr>
        <p:spPr bwMode="auto">
          <a:xfrm>
            <a:off x="315913" y="3005138"/>
            <a:ext cx="3968750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Maschinist startet das Fahrzeug</a:t>
            </a:r>
          </a:p>
          <a:p>
            <a:pPr eaLnBrk="1" hangingPunct="1"/>
            <a:r>
              <a:rPr lang="de-DE" altLang="de-DE" sz="1200"/>
              <a:t>- schaltet</a:t>
            </a:r>
          </a:p>
          <a:p>
            <a:pPr eaLnBrk="1" hangingPunct="1"/>
            <a:r>
              <a:rPr lang="de-DE" altLang="de-DE" sz="1200"/>
              <a:t>   - Fahrzeugbeleuchtung ein</a:t>
            </a:r>
          </a:p>
          <a:p>
            <a:pPr eaLnBrk="1" hangingPunct="1"/>
            <a:r>
              <a:rPr lang="de-DE" altLang="de-DE" sz="1200"/>
              <a:t>   - blaue Rundumkennleuchten ein</a:t>
            </a:r>
          </a:p>
          <a:p>
            <a:pPr eaLnBrk="1" hangingPunct="1"/>
            <a:r>
              <a:rPr lang="de-DE" altLang="de-DE" sz="1200"/>
              <a:t>   - Warnblinkanlagen ein</a:t>
            </a:r>
          </a:p>
          <a:p>
            <a:pPr eaLnBrk="1" hangingPunct="1"/>
            <a:r>
              <a:rPr lang="de-DE" altLang="de-DE" sz="1200"/>
              <a:t>- hilft evt. bei der Entnahme der TS 8/8</a:t>
            </a:r>
          </a:p>
          <a:p>
            <a:pPr eaLnBrk="1" hangingPunct="1"/>
            <a:r>
              <a:rPr lang="de-DE" altLang="de-DE" sz="1200"/>
              <a:t>- hilft evt. beim Abhängen der fahrbaren </a:t>
            </a:r>
            <a:br>
              <a:rPr lang="de-DE" altLang="de-DE" sz="1200"/>
            </a:br>
            <a:r>
              <a:rPr lang="de-DE" altLang="de-DE" sz="1200"/>
              <a:t>  Schlauchhaspel</a:t>
            </a:r>
          </a:p>
          <a:p>
            <a:pPr eaLnBrk="1" hangingPunct="1"/>
            <a:r>
              <a:rPr lang="de-DE" altLang="de-DE" sz="1200"/>
              <a:t>- bringt, evtl. mit Schlauchtrupp, den Stromerzeuger </a:t>
            </a:r>
            <a:br>
              <a:rPr lang="de-DE" altLang="de-DE" sz="1200"/>
            </a:br>
            <a:r>
              <a:rPr lang="de-DE" altLang="de-DE" sz="1200"/>
              <a:t>  in Stellung</a:t>
            </a:r>
          </a:p>
          <a:p>
            <a:pPr eaLnBrk="1" hangingPunct="1"/>
            <a:r>
              <a:rPr lang="de-DE" altLang="de-DE" sz="1200"/>
              <a:t>- macht evtl. die FP betriebsbereit</a:t>
            </a:r>
          </a:p>
          <a:p>
            <a:pPr eaLnBrk="1" hangingPunct="1"/>
            <a:r>
              <a:rPr lang="de-DE" altLang="de-DE" sz="1200"/>
              <a:t>- unterstützt die Vornahme des Schnellangriffsrohres</a:t>
            </a:r>
          </a:p>
          <a:p>
            <a:pPr eaLnBrk="1" hangingPunct="1"/>
            <a:r>
              <a:rPr lang="de-DE" altLang="de-DE" sz="1200"/>
              <a:t>- bedient die Feuerlöschkreiselpumpe</a:t>
            </a:r>
          </a:p>
        </p:txBody>
      </p:sp>
      <p:sp>
        <p:nvSpPr>
          <p:cNvPr id="158792" name="Text Box 72"/>
          <p:cNvSpPr txBox="1">
            <a:spLocks noChangeArrowheads="1"/>
          </p:cNvSpPr>
          <p:nvPr/>
        </p:nvSpPr>
        <p:spPr bwMode="auto">
          <a:xfrm>
            <a:off x="3078163" y="4738688"/>
            <a:ext cx="33115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 -Angriffstrupp bringt das hydraulische</a:t>
            </a:r>
          </a:p>
          <a:p>
            <a:pPr eaLnBrk="1" hangingPunct="1"/>
            <a:r>
              <a:rPr lang="de-DE" altLang="de-DE" sz="1200"/>
              <a:t>  Rettungsgerät in Stellung</a:t>
            </a:r>
          </a:p>
          <a:p>
            <a:pPr eaLnBrk="1" hangingPunct="1"/>
            <a:r>
              <a:rPr lang="de-DE" altLang="de-DE" sz="1200"/>
              <a:t>- Schlauchtrupp unterstützt bei Aggregaten</a:t>
            </a:r>
          </a:p>
          <a:p>
            <a:pPr eaLnBrk="1" hangingPunct="1"/>
            <a:r>
              <a:rPr lang="de-DE" altLang="de-DE" sz="1200"/>
              <a:t>  mit Schlauchhaspel</a:t>
            </a:r>
          </a:p>
        </p:txBody>
      </p:sp>
      <p:sp>
        <p:nvSpPr>
          <p:cNvPr id="158793" name="Text Box 73"/>
          <p:cNvSpPr txBox="1">
            <a:spLocks noChangeArrowheads="1"/>
          </p:cNvSpPr>
          <p:nvPr/>
        </p:nvSpPr>
        <p:spPr bwMode="auto">
          <a:xfrm>
            <a:off x="6329363" y="4675188"/>
            <a:ext cx="2665412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Angriffstrupp holt</a:t>
            </a:r>
            <a:br>
              <a:rPr lang="de-DE" altLang="de-DE" sz="1200"/>
            </a:br>
            <a:r>
              <a:rPr lang="de-DE" altLang="de-DE" sz="1200"/>
              <a:t>    - Gurtmesser</a:t>
            </a:r>
            <a:br>
              <a:rPr lang="de-DE" altLang="de-DE" sz="1200"/>
            </a:br>
            <a:r>
              <a:rPr lang="de-DE" altLang="de-DE" sz="1200"/>
              <a:t>    - Handscheinwerfer</a:t>
            </a:r>
          </a:p>
          <a:p>
            <a:pPr eaLnBrk="1" hangingPunct="1"/>
            <a:r>
              <a:rPr lang="de-DE" altLang="de-DE" sz="1200"/>
              <a:t>    - Spreizer oder Schneidgerät</a:t>
            </a:r>
          </a:p>
          <a:p>
            <a:pPr eaLnBrk="1" hangingPunct="1"/>
            <a:r>
              <a:rPr lang="de-DE" altLang="de-DE" sz="1200"/>
              <a:t>- betätigt das Übungsmodell</a:t>
            </a:r>
          </a:p>
          <a:p>
            <a:pPr eaLnBrk="1" hangingPunct="1"/>
            <a:r>
              <a:rPr lang="de-DE" altLang="de-DE" sz="1200"/>
              <a:t>- trennt den Sicherheitsgurt</a:t>
            </a:r>
          </a:p>
          <a:p>
            <a:pPr eaLnBrk="1" hangingPunct="1"/>
            <a:r>
              <a:rPr lang="de-DE" altLang="de-DE" sz="1200"/>
              <a:t>- kontrolliert die KFZ-Zündanlage</a:t>
            </a:r>
          </a:p>
        </p:txBody>
      </p:sp>
      <p:sp>
        <p:nvSpPr>
          <p:cNvPr id="158794" name="Text Box 74"/>
          <p:cNvSpPr txBox="1">
            <a:spLocks noChangeArrowheads="1"/>
          </p:cNvSpPr>
          <p:nvPr/>
        </p:nvSpPr>
        <p:spPr bwMode="auto">
          <a:xfrm>
            <a:off x="3797300" y="1057275"/>
            <a:ext cx="3240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Wassertrupp erhält Einsatzbefehl zum Absichern der Einsatzstelle</a:t>
            </a:r>
          </a:p>
        </p:txBody>
      </p:sp>
      <p:sp>
        <p:nvSpPr>
          <p:cNvPr id="158795" name="Text Box 75"/>
          <p:cNvSpPr txBox="1">
            <a:spLocks noChangeArrowheads="1"/>
          </p:cNvSpPr>
          <p:nvPr/>
        </p:nvSpPr>
        <p:spPr bwMode="auto">
          <a:xfrm>
            <a:off x="5940425" y="1354138"/>
            <a:ext cx="28797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Wassertrupp sichert die Einsatzstelle ab und meldet sich beim Gruppenführer einsatzbereit</a:t>
            </a:r>
          </a:p>
        </p:txBody>
      </p:sp>
      <p:graphicFrame>
        <p:nvGraphicFramePr>
          <p:cNvPr id="158800" name="Object 80"/>
          <p:cNvGraphicFramePr>
            <a:graphicFrameLocks noChangeAspect="1"/>
          </p:cNvGraphicFramePr>
          <p:nvPr/>
        </p:nvGraphicFramePr>
        <p:xfrm>
          <a:off x="5845175" y="4221163"/>
          <a:ext cx="503238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8" name="CorelDRAW" r:id="rId9" imgW="1708404" imgH="1491082" progId="CorelDRAW.Graphic.12">
                  <p:embed/>
                </p:oleObj>
              </mc:Choice>
              <mc:Fallback>
                <p:oleObj name="CorelDRAW" r:id="rId9" imgW="1708404" imgH="1491082" progId="CorelDRAW.Graphic.12">
                  <p:embed/>
                  <p:pic>
                    <p:nvPicPr>
                      <p:cNvPr id="0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5175" y="4221163"/>
                        <a:ext cx="503238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801" name="Text Box 81"/>
          <p:cNvSpPr txBox="1">
            <a:spLocks noChangeArrowheads="1"/>
          </p:cNvSpPr>
          <p:nvPr/>
        </p:nvSpPr>
        <p:spPr bwMode="auto">
          <a:xfrm>
            <a:off x="4008438" y="1497013"/>
            <a:ext cx="37449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Schlauchtrupp bringt mit dem Maschinist und Melder den Stromerzeuger in Stellung und verlegt, wenn notwendig, die Verbindungsleitung vom Stromer-zeuger zum Hydraulikaggregat</a:t>
            </a:r>
          </a:p>
        </p:txBody>
      </p:sp>
      <p:sp>
        <p:nvSpPr>
          <p:cNvPr id="158802" name="Freeform 82"/>
          <p:cNvSpPr>
            <a:spLocks/>
          </p:cNvSpPr>
          <p:nvPr/>
        </p:nvSpPr>
        <p:spPr bwMode="auto">
          <a:xfrm>
            <a:off x="623888" y="2636838"/>
            <a:ext cx="5387975" cy="1955800"/>
          </a:xfrm>
          <a:custGeom>
            <a:avLst/>
            <a:gdLst>
              <a:gd name="T0" fmla="*/ 2147483646 w 3394"/>
              <a:gd name="T1" fmla="*/ 0 h 1232"/>
              <a:gd name="T2" fmla="*/ 2147483646 w 3394"/>
              <a:gd name="T3" fmla="*/ 2147483646 h 1232"/>
              <a:gd name="T4" fmla="*/ 2147483646 w 3394"/>
              <a:gd name="T5" fmla="*/ 2147483646 h 1232"/>
              <a:gd name="T6" fmla="*/ 2147483646 w 3394"/>
              <a:gd name="T7" fmla="*/ 2147483646 h 1232"/>
              <a:gd name="T8" fmla="*/ 2147483646 w 3394"/>
              <a:gd name="T9" fmla="*/ 2147483646 h 1232"/>
              <a:gd name="T10" fmla="*/ 2147483646 w 3394"/>
              <a:gd name="T11" fmla="*/ 2147483646 h 1232"/>
              <a:gd name="T12" fmla="*/ 2147483646 w 3394"/>
              <a:gd name="T13" fmla="*/ 2147483646 h 1232"/>
              <a:gd name="T14" fmla="*/ 2147483646 w 3394"/>
              <a:gd name="T15" fmla="*/ 2147483646 h 1232"/>
              <a:gd name="T16" fmla="*/ 2147483646 w 3394"/>
              <a:gd name="T17" fmla="*/ 2147483646 h 1232"/>
              <a:gd name="T18" fmla="*/ 2147483646 w 3394"/>
              <a:gd name="T19" fmla="*/ 2147483646 h 1232"/>
              <a:gd name="T20" fmla="*/ 2147483646 w 3394"/>
              <a:gd name="T21" fmla="*/ 2147483646 h 1232"/>
              <a:gd name="T22" fmla="*/ 2147483646 w 3394"/>
              <a:gd name="T23" fmla="*/ 2147483646 h 123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394"/>
              <a:gd name="T37" fmla="*/ 0 h 1232"/>
              <a:gd name="T38" fmla="*/ 3394 w 3394"/>
              <a:gd name="T39" fmla="*/ 1232 h 123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394" h="1232">
                <a:moveTo>
                  <a:pt x="38" y="0"/>
                </a:moveTo>
                <a:cubicBezTo>
                  <a:pt x="19" y="87"/>
                  <a:pt x="0" y="174"/>
                  <a:pt x="38" y="227"/>
                </a:cubicBezTo>
                <a:cubicBezTo>
                  <a:pt x="76" y="280"/>
                  <a:pt x="181" y="250"/>
                  <a:pt x="264" y="318"/>
                </a:cubicBezTo>
                <a:cubicBezTo>
                  <a:pt x="347" y="386"/>
                  <a:pt x="416" y="575"/>
                  <a:pt x="537" y="635"/>
                </a:cubicBezTo>
                <a:cubicBezTo>
                  <a:pt x="658" y="695"/>
                  <a:pt x="854" y="620"/>
                  <a:pt x="990" y="680"/>
                </a:cubicBezTo>
                <a:cubicBezTo>
                  <a:pt x="1126" y="740"/>
                  <a:pt x="1194" y="945"/>
                  <a:pt x="1353" y="998"/>
                </a:cubicBezTo>
                <a:cubicBezTo>
                  <a:pt x="1512" y="1051"/>
                  <a:pt x="1792" y="960"/>
                  <a:pt x="1943" y="998"/>
                </a:cubicBezTo>
                <a:cubicBezTo>
                  <a:pt x="2094" y="1036"/>
                  <a:pt x="2147" y="1218"/>
                  <a:pt x="2260" y="1225"/>
                </a:cubicBezTo>
                <a:cubicBezTo>
                  <a:pt x="2373" y="1232"/>
                  <a:pt x="2510" y="1058"/>
                  <a:pt x="2623" y="1043"/>
                </a:cubicBezTo>
                <a:cubicBezTo>
                  <a:pt x="2736" y="1028"/>
                  <a:pt x="2843" y="1111"/>
                  <a:pt x="2941" y="1134"/>
                </a:cubicBezTo>
                <a:cubicBezTo>
                  <a:pt x="3039" y="1157"/>
                  <a:pt x="3138" y="1179"/>
                  <a:pt x="3213" y="1179"/>
                </a:cubicBezTo>
                <a:cubicBezTo>
                  <a:pt x="3288" y="1179"/>
                  <a:pt x="3341" y="1156"/>
                  <a:pt x="3394" y="1134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8803" name="Text Box 83"/>
          <p:cNvSpPr txBox="1">
            <a:spLocks noChangeArrowheads="1"/>
          </p:cNvSpPr>
          <p:nvPr/>
        </p:nvSpPr>
        <p:spPr bwMode="auto">
          <a:xfrm>
            <a:off x="611188" y="5516563"/>
            <a:ext cx="31686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Melder unterstützt den Maschinist und Schlauchtrupp beim Instellungbringen des Stromaggregates und bringt dann dem Gruppenführer einen Handscheinwerfer</a:t>
            </a:r>
          </a:p>
        </p:txBody>
      </p:sp>
      <p:sp>
        <p:nvSpPr>
          <p:cNvPr id="158804" name="Text Box 84"/>
          <p:cNvSpPr txBox="1">
            <a:spLocks noChangeArrowheads="1"/>
          </p:cNvSpPr>
          <p:nvPr/>
        </p:nvSpPr>
        <p:spPr bwMode="auto">
          <a:xfrm>
            <a:off x="4716463" y="2111375"/>
            <a:ext cx="338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gibt Einsatzbefehl zur Brandschutzsicherstellung an den Melder</a:t>
            </a:r>
          </a:p>
        </p:txBody>
      </p:sp>
      <p:graphicFrame>
        <p:nvGraphicFramePr>
          <p:cNvPr id="158805" name="Object 85"/>
          <p:cNvGraphicFramePr>
            <a:graphicFrameLocks noChangeAspect="1"/>
          </p:cNvGraphicFramePr>
          <p:nvPr/>
        </p:nvGraphicFramePr>
        <p:xfrm>
          <a:off x="7219950" y="4221163"/>
          <a:ext cx="147638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9" name="CorelDRAW" r:id="rId11" imgW="536448" imgH="1586789" progId="CorelDRAW.Graphic.12">
                  <p:embed/>
                </p:oleObj>
              </mc:Choice>
              <mc:Fallback>
                <p:oleObj name="CorelDRAW" r:id="rId11" imgW="536448" imgH="1586789" progId="CorelDRAW.Graphic.12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9950" y="4221163"/>
                        <a:ext cx="147638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806" name="Object 86"/>
          <p:cNvGraphicFramePr>
            <a:graphicFrameLocks noChangeAspect="1"/>
          </p:cNvGraphicFramePr>
          <p:nvPr/>
        </p:nvGraphicFramePr>
        <p:xfrm>
          <a:off x="8532813" y="2565400"/>
          <a:ext cx="288925" cy="25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0" name="CorelDRAW" r:id="rId13" imgW="1298753" imgH="1146048" progId="CorelDRAW.Graphic.12">
                  <p:embed/>
                </p:oleObj>
              </mc:Choice>
              <mc:Fallback>
                <p:oleObj name="CorelDRAW" r:id="rId13" imgW="1298753" imgH="1146048" progId="CorelDRAW.Graphic.12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2813" y="2565400"/>
                        <a:ext cx="288925" cy="25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807" name="Object 87"/>
          <p:cNvGraphicFramePr>
            <a:graphicFrameLocks noChangeAspect="1"/>
          </p:cNvGraphicFramePr>
          <p:nvPr/>
        </p:nvGraphicFramePr>
        <p:xfrm>
          <a:off x="4572000" y="4868863"/>
          <a:ext cx="288925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1" name="CorelDRAW" r:id="rId15" imgW="1298753" imgH="1146048" progId="CorelDRAW.Graphic.12">
                  <p:embed/>
                </p:oleObj>
              </mc:Choice>
              <mc:Fallback>
                <p:oleObj name="CorelDRAW" r:id="rId15" imgW="1298753" imgH="1146048" progId="CorelDRAW.Graphic.12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868863"/>
                        <a:ext cx="288925" cy="25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808" name="Text Box 88"/>
          <p:cNvSpPr txBox="1">
            <a:spLocks noChangeArrowheads="1"/>
          </p:cNvSpPr>
          <p:nvPr/>
        </p:nvSpPr>
        <p:spPr bwMode="auto">
          <a:xfrm>
            <a:off x="6011863" y="5132388"/>
            <a:ext cx="295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Melder stellt den Brandschutz mit Feuerlöscher oder Schnellangriffsrohr</a:t>
            </a:r>
          </a:p>
        </p:txBody>
      </p:sp>
      <p:sp>
        <p:nvSpPr>
          <p:cNvPr id="158809" name="Text Box 89"/>
          <p:cNvSpPr txBox="1">
            <a:spLocks noChangeArrowheads="1"/>
          </p:cNvSpPr>
          <p:nvPr/>
        </p:nvSpPr>
        <p:spPr bwMode="auto">
          <a:xfrm>
            <a:off x="3851275" y="5300663"/>
            <a:ext cx="280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gibt Wassertrupp weiteren Einsatzbefehl</a:t>
            </a:r>
          </a:p>
        </p:txBody>
      </p:sp>
      <p:sp>
        <p:nvSpPr>
          <p:cNvPr id="158810" name="Text Box 90"/>
          <p:cNvSpPr txBox="1">
            <a:spLocks noChangeArrowheads="1"/>
          </p:cNvSpPr>
          <p:nvPr/>
        </p:nvSpPr>
        <p:spPr bwMode="auto">
          <a:xfrm>
            <a:off x="3856038" y="5695950"/>
            <a:ext cx="338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Wassertrupp unterstützt den Angriffstrupp bei der Menschenrettung mit Sanitätsgerät</a:t>
            </a:r>
          </a:p>
        </p:txBody>
      </p:sp>
      <p:grpSp>
        <p:nvGrpSpPr>
          <p:cNvPr id="11" name="Group 93"/>
          <p:cNvGrpSpPr>
            <a:grpSpLocks/>
          </p:cNvGrpSpPr>
          <p:nvPr/>
        </p:nvGrpSpPr>
        <p:grpSpPr bwMode="auto">
          <a:xfrm>
            <a:off x="8205788" y="3751263"/>
            <a:ext cx="288925" cy="287337"/>
            <a:chOff x="4537" y="189"/>
            <a:chExt cx="182" cy="181"/>
          </a:xfrm>
        </p:grpSpPr>
        <p:sp>
          <p:nvSpPr>
            <p:cNvPr id="35883" name="AutoShape 91"/>
            <p:cNvSpPr>
              <a:spLocks noChangeArrowheads="1"/>
            </p:cNvSpPr>
            <p:nvPr/>
          </p:nvSpPr>
          <p:spPr bwMode="auto">
            <a:xfrm>
              <a:off x="4558" y="210"/>
              <a:ext cx="136" cy="136"/>
            </a:xfrm>
            <a:prstGeom prst="plus">
              <a:avLst>
                <a:gd name="adj" fmla="val 250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884" name="Rectangle 92"/>
            <p:cNvSpPr>
              <a:spLocks noChangeArrowheads="1"/>
            </p:cNvSpPr>
            <p:nvPr/>
          </p:nvSpPr>
          <p:spPr bwMode="auto">
            <a:xfrm>
              <a:off x="4537" y="189"/>
              <a:ext cx="182" cy="1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158814" name="Text Box 94"/>
          <p:cNvSpPr txBox="1">
            <a:spLocks noChangeArrowheads="1"/>
          </p:cNvSpPr>
          <p:nvPr/>
        </p:nvSpPr>
        <p:spPr bwMode="auto">
          <a:xfrm>
            <a:off x="4211638" y="2276475"/>
            <a:ext cx="338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befiehlt Schlauchtrupp Beleuchtungsgerät in Stellung zu bringen</a:t>
            </a:r>
          </a:p>
        </p:txBody>
      </p:sp>
      <p:graphicFrame>
        <p:nvGraphicFramePr>
          <p:cNvPr id="158815" name="Object 95"/>
          <p:cNvGraphicFramePr>
            <a:graphicFrameLocks noChangeAspect="1"/>
          </p:cNvGraphicFramePr>
          <p:nvPr/>
        </p:nvGraphicFramePr>
        <p:xfrm>
          <a:off x="6732588" y="3141663"/>
          <a:ext cx="258762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2" name="CorelDRAW" r:id="rId16" imgW="1634642" imgH="5304434" progId="CorelDRAW.Graphic.12">
                  <p:embed/>
                </p:oleObj>
              </mc:Choice>
              <mc:Fallback>
                <p:oleObj name="CorelDRAW" r:id="rId16" imgW="1634642" imgH="5304434" progId="CorelDRAW.Graphic.12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3141663"/>
                        <a:ext cx="258762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816" name="Text Box 96"/>
          <p:cNvSpPr txBox="1">
            <a:spLocks noChangeArrowheads="1"/>
          </p:cNvSpPr>
          <p:nvPr/>
        </p:nvSpPr>
        <p:spPr bwMode="auto">
          <a:xfrm>
            <a:off x="3351213" y="6046788"/>
            <a:ext cx="3743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Einsatzbefehl zur Erstversorgung der Person durch Wassertrupp</a:t>
            </a:r>
          </a:p>
        </p:txBody>
      </p:sp>
      <p:graphicFrame>
        <p:nvGraphicFramePr>
          <p:cNvPr id="158817" name="Object 97"/>
          <p:cNvGraphicFramePr>
            <a:graphicFrameLocks noChangeAspect="1"/>
          </p:cNvGraphicFramePr>
          <p:nvPr/>
        </p:nvGraphicFramePr>
        <p:xfrm>
          <a:off x="5300663" y="5772150"/>
          <a:ext cx="595312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3" name="CorelDRAW" r:id="rId18" imgW="327965" imgH="129845" progId="CorelDRAW.Graphic.12">
                  <p:embed/>
                </p:oleObj>
              </mc:Choice>
              <mc:Fallback>
                <p:oleObj name="CorelDRAW" r:id="rId18" imgW="327965" imgH="129845" progId="CorelDRAW.Graphic.12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0663" y="5772150"/>
                        <a:ext cx="595312" cy="23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818" name="Text Box 98"/>
          <p:cNvSpPr txBox="1">
            <a:spLocks noChangeArrowheads="1"/>
          </p:cNvSpPr>
          <p:nvPr/>
        </p:nvSpPr>
        <p:spPr bwMode="auto">
          <a:xfrm>
            <a:off x="3182938" y="3154363"/>
            <a:ext cx="223202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Einsatzbefehl an Angriffstrupp zum Befestigen von Feuerwehrgeräten mit Feuerwehrleinen</a:t>
            </a:r>
          </a:p>
        </p:txBody>
      </p:sp>
      <p:sp>
        <p:nvSpPr>
          <p:cNvPr id="158819" name="AutoShape 9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932363" y="3644900"/>
            <a:ext cx="360362" cy="360363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12" name="Group 100"/>
          <p:cNvGrpSpPr>
            <a:grpSpLocks/>
          </p:cNvGrpSpPr>
          <p:nvPr/>
        </p:nvGrpSpPr>
        <p:grpSpPr bwMode="auto">
          <a:xfrm>
            <a:off x="2554288" y="2489200"/>
            <a:ext cx="365125" cy="457200"/>
            <a:chOff x="2194" y="1994"/>
            <a:chExt cx="482" cy="548"/>
          </a:xfrm>
        </p:grpSpPr>
        <p:sp>
          <p:nvSpPr>
            <p:cNvPr id="35879" name="AutoShape 101"/>
            <p:cNvSpPr>
              <a:spLocks noChangeArrowheads="1"/>
            </p:cNvSpPr>
            <p:nvPr/>
          </p:nvSpPr>
          <p:spPr bwMode="auto">
            <a:xfrm>
              <a:off x="2194" y="2090"/>
              <a:ext cx="482" cy="45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880" name="AutoShape 102"/>
            <p:cNvSpPr>
              <a:spLocks noChangeArrowheads="1"/>
            </p:cNvSpPr>
            <p:nvPr/>
          </p:nvSpPr>
          <p:spPr bwMode="auto">
            <a:xfrm>
              <a:off x="2368" y="2090"/>
              <a:ext cx="138" cy="6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881" name="Oval 103"/>
            <p:cNvSpPr>
              <a:spLocks noChangeArrowheads="1"/>
            </p:cNvSpPr>
            <p:nvPr/>
          </p:nvSpPr>
          <p:spPr bwMode="auto">
            <a:xfrm>
              <a:off x="233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5882" name="Oval 104"/>
            <p:cNvSpPr>
              <a:spLocks noChangeArrowheads="1"/>
            </p:cNvSpPr>
            <p:nvPr/>
          </p:nvSpPr>
          <p:spPr bwMode="auto">
            <a:xfrm>
              <a:off x="247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C -0.01423 -0.00069 -0.02465 -0.00324 -0.05 -0.00555 C -0.07534 -0.00787 -0.13055 -0.01203 -0.15173 -0.01365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87" y="-6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C -0.01979 -0.01227 -0.03681 -0.02222 -0.06302 -0.02107 C -0.08924 -0.01991 -0.13802 0.00093 -0.15781 0.00671 " pathEditMode="relative" rAng="0" ptsTypes="aaa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99" y="-787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781 0.00671 C -0.16441 0.00231 -0.17083 -0.00208 -0.15781 0.01713 C -0.14479 0.03634 -0.12118 0.08727 -0.07916 0.12222 C -0.03715 0.15718 0.04289 0.19745 0.0941 0.22708 C 0.14532 0.25671 0.18473 0.27963 0.22778 0.30069 C 0.27119 0.32176 0.32032 0.34259 0.35382 0.35324 C 0.38768 0.36389 0.41441 0.36204 0.43021 0.36435 " pathEditMode="relative" rAng="0" ptsTypes="aaaaaaa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50" y="1743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281 0.3456 C 0.39774 0.3368 0.31076 0.32754 0.2217 0.29236 C 0.13264 0.25717 -0.03559 0.18379 -0.10122 0.13472 C -0.16684 0.08564 -0.16944 0.04189 -0.17205 -0.00162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43" y="-1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31 0.0169 C -0.14549 0.0956 -0.09566 0.1743 -0.03785 0.22685 C 0.01996 0.2794 0.07778 0.30393 0.15121 0.33194 C 0.22465 0.35995 0.33073 0.38449 0.40312 0.39491 C 0.47552 0.40532 0.54792 0.39444 0.58594 0.39421 " pathEditMode="relative" rAng="0" ptsTypes="aaaaa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63" y="1942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C -0.05121 -0.01388 -0.10277 -0.03333 -0.13611 -0.02962 C -0.16944 -0.02592 -0.18715 0.01181 -0.20052 0.02269 " pathEditMode="relative" rAng="0" ptsTypes="aaa"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5" y="-53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C -0.05121 -0.01389 -0.10243 -0.03264 -0.13611 -0.02963 C -0.16979 -0.02662 -0.18836 0.00857 -0.20208 0.01852 " pathEditMode="relative" rAng="0" ptsTypes="aaa">
                                      <p:cBhvr>
                                        <p:cTn id="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-71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6 C 0.0559 0.04583 0.13593 0.09004 0.19722 0.09814 C 0.2585 0.10625 0.33194 0.05856 0.36736 0.04814 " pathEditMode="relative" rAng="0" ptsTypes="aaa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68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843 0.0213 C -0.19166 0.02825 -0.19635 0.02755 -0.15798 0.06389 C -0.11961 0.10024 -0.02968 0.18542 0.0323 0.23982 C 0.09428 0.29422 0.15417 0.3419 0.21424 0.38982 " pathEditMode="relative" rAng="0" ptsTypes="aaaa">
                                      <p:cBhvr>
                                        <p:cTn id="5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25" y="1842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104 0.01991 C -0.18281 0.03866 -0.15312 0.10834 -0.09132 0.13241 C -0.02951 0.15649 0.08907 0.1632 0.1698 0.16389 C 0.25035 0.16459 0.32535 0.13519 0.39341 0.13611 C 0.46146 0.13704 0.54011 0.16274 0.57865 0.16968 " pathEditMode="relative" rAng="0" ptsTypes="aaaaa">
                                      <p:cBhvr>
                                        <p:cTn id="5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76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424 0.38982 C 0.23369 0.39052 0.25313 0.39144 0.27257 0.37871 C 0.29202 0.36598 0.3191 0.33589 0.33091 0.3139 C 0.34271 0.29191 0.34306 0.26945 0.34341 0.24723 " pathEditMode="relative" ptsTypes="aaaA">
                                      <p:cBhvr>
                                        <p:cTn id="6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865 0.16968 C 0.56164 0.17292 0.54462 0.1764 0.52032 0.17709 C 0.49601 0.17779 0.45834 0.17316 0.43282 0.17339 C 0.4073 0.17362 0.38264 0.16806 0.36754 0.17894 C 0.35243 0.18982 0.3474 0.2139 0.34254 0.2382 " pathEditMode="relative" ptsTypes="aaaaA">
                                      <p:cBhvr>
                                        <p:cTn id="6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6 C -0.01927 -0.02592 -0.03837 -0.05185 -0.08333 -0.06296 C -0.1283 -0.07407 -0.24097 -0.10578 -0.26944 -0.06666 C -0.29791 -0.02754 -0.25764 0.12199 -0.25451 0.17153 " pathEditMode="relative" rAng="0" ptsTypes="aaaa">
                                      <p:cBhvr>
                                        <p:cTn id="7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96" y="328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C -0.01927 -0.02592 -0.03871 -0.05185 -0.08333 -0.06296 C -0.1283 -0.07407 -0.24027 -0.08449 -0.26944 -0.06666 C -0.29861 -0.04884 -0.26093 0.02084 -0.25868 0.04375 " pathEditMode="relative" rAng="0" ptsTypes="aaaa">
                                      <p:cBhvr>
                                        <p:cTn id="8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-203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C -0.01302 0.00047 -0.06163 -0.01412 -0.07795 0.00301 C -0.09427 0.02014 -0.09392 0.08218 -0.09809 0.10301 " pathEditMode="relative" rAng="0" ptsTypes="aaa">
                                      <p:cBhvr>
                                        <p:cTn id="8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13" y="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000"/>
                                        <p:tgtEl>
                                          <p:spTgt spid="158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312 0.16598 C -0.21354 0.19167 -0.0901 0.27593 -0.01423 0.31968 C 0.06163 0.36343 0.15729 0.40625 0.20243 0.42894 " pathEditMode="relative" rAng="0" ptsTypes="aaa">
                                      <p:cBhvr>
                                        <p:cTn id="8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78" y="13148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868 0.0419 C -0.21076 0.07454 -0.04843 0.19561 0.02882 0.2382 C 0.10608 0.28079 0.16788 0.28473 0.20452 0.297 " pathEditMode="relative" rAng="0" ptsTypes="aaa">
                                      <p:cBhvr>
                                        <p:cTn id="9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60" y="1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23 0.09838 C -0.04254 0.11783 0.14149 0.19607 0.21059 0.21551 C 0.27969 0.23496 0.2934 0.21204 0.32101 0.21551 C 0.34861 0.21899 0.36233 0.22778 0.37604 0.23658 " pathEditMode="relative" rAng="0" ptsTypes="aaaa">
                                      <p:cBhvr>
                                        <p:cTn id="9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55" y="6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604 0.23658 C 0.30712 0.19352 0.23733 0.15116 0.16337 0.12107 C 0.08941 0.09098 -0.01997 0.07014 -0.06823 0.05672 " pathEditMode="relative" rAng="0" ptsTypes="aaa">
                                      <p:cBhvr>
                                        <p:cTn id="10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22" y="-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23 0.05672 C -0.0191 0.11528 0.03021 0.17385 0.08924 0.23519 C 0.14826 0.29653 0.22865 0.38658 0.28611 0.42408 C 0.3434 0.46158 0.39687 0.46412 0.43455 0.46042 C 0.47205 0.45672 0.49496 0.41343 0.51094 0.40116 " pathEditMode="relative" rAng="0" ptsTypes="aaaaa">
                                      <p:cBhvr>
                                        <p:cTn id="1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58" y="2037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532 0.24838 C 0.32431 0.24283 0.29428 0.23079 0.2191 0.2132 C 0.14393 0.19561 -0.02135 0.17663 -0.10607 0.14283 C -0.19079 0.10903 -0.25121 0.03797 -0.28941 0.01042 " pathEditMode="relative" rAng="0" ptsTypes="aaaa">
                                      <p:cBhvr>
                                        <p:cTn id="1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36" y="-11898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237 0.2382 C 0.29375 0.24699 0.24618 0.25973 0.15782 0.23635 C 0.06945 0.21297 -0.13038 0.1213 -0.18802 0.09838 " pathEditMode="relative" rAng="0" ptsTypes="aaa">
                                      <p:cBhvr>
                                        <p:cTn id="1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28" y="-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802 0.01505 C -0.23003 0.03588 -0.06041 0.12107 0.05921 0.14005 C 0.17882 0.15903 0.3448 0.13288 0.43004 0.12894 C 0.51528 0.125 0.54202 0.09098 0.57032 0.11598 C 0.59862 0.14098 0.59341 0.24491 0.59948 0.27894 " pathEditMode="relative" rAng="0" ptsTypes="aaaaa">
                                      <p:cBhvr>
                                        <p:cTn id="1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75" y="13194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385 0.09838 C -0.16354 0.10209 -0.14166 0.11621 -0.06163 0.11968 C 0.01841 0.12315 0.20243 0.1213 0.29671 0.11968 C 0.39098 0.11806 0.45209 0.09746 0.50365 0.11042 C 0.55521 0.12338 0.59046 0.16968 0.60643 0.19746 C 0.6224 0.22524 0.61094 0.25116 0.59948 0.27709 " pathEditMode="relative" rAng="0" ptsTypes="aaaaaa">
                                      <p:cBhvr>
                                        <p:cTn id="13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12" y="8889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139 0.30116 C 0.16129 0.30695 0.0408 0.35718 -0.03993 0.33612 C -0.12066 0.31505 -0.23455 0.24954 -0.28281 0.175 C -0.33107 0.10047 -0.32014 -0.05162 -0.32986 -0.11134 " pathEditMode="relative" rAng="0" ptsTypes="aaaa">
                                      <p:cBhvr>
                                        <p:cTn id="1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32" y="-17824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243 0.42894 C 0.11441 0.42361 0.02639 0.41852 -0.05486 0.38311 C -0.13576 0.34769 -0.24306 0.28866 -0.28385 0.21644 C -0.32465 0.14422 -0.31215 0.04699 -0.29948 -0.05023 " pathEditMode="relative" ptsTypes="aaaA">
                                      <p:cBhvr>
                                        <p:cTn id="1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507 -0.1081 C -0.28837 -0.05787 -0.16371 0.13473 -0.05451 0.1919 C 0.05469 0.24908 0.24236 0.2257 0.32049 0.2345 " pathEditMode="relative" rAng="0" ptsTypes="aaa">
                                      <p:cBhvr>
                                        <p:cTn id="1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78" y="17847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965 -0.04884 C -0.24618 0.00371 -0.08212 0.22084 0.02153 0.26829 C 0.12518 0.31574 0.25955 0.2426 0.32223 0.23588 " pathEditMode="relative" rAng="0" ptsTypes="aaa">
                                      <p:cBhvr>
                                        <p:cTn id="1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94" y="18218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948 0.27894 C 0.59948 0.32014 0.59948 0.36158 0.53837 0.3956 C 0.47726 0.42963 0.35504 0.45602 0.23282 0.48264 " pathEditMode="relative" ptsTypes="aaA">
                                      <p:cBhvr>
                                        <p:cTn id="16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948 0.27709 C 0.61007 0.32477 0.62084 0.37246 0.6092 0.40671 C 0.59757 0.44097 0.58299 0.45857 0.53004 0.48264 C 0.47709 0.50671 0.38403 0.52894 0.29115 0.55116 " pathEditMode="relative" ptsTypes="aaaA">
                                      <p:cBhvr>
                                        <p:cTn id="16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632 0.04676 C 0.37239 0.07268 0.37621 0.15347 0.40277 0.20231 C 0.42934 0.25115 0.50017 0.31111 0.52569 0.33981 " pathEditMode="relative" rAng="0" ptsTypes="aaa">
                                      <p:cBhvr>
                                        <p:cTn id="1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69" y="14653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87" grpId="0"/>
      <p:bldP spid="158787" grpId="1"/>
      <p:bldP spid="158791" grpId="0"/>
      <p:bldP spid="158791" grpId="1"/>
      <p:bldP spid="158792" grpId="0"/>
      <p:bldP spid="158792" grpId="1"/>
      <p:bldP spid="158793" grpId="0"/>
      <p:bldP spid="158793" grpId="1"/>
      <p:bldP spid="158794" grpId="0"/>
      <p:bldP spid="158794" grpId="1"/>
      <p:bldP spid="158795" grpId="0"/>
      <p:bldP spid="158795" grpId="1"/>
      <p:bldP spid="158801" grpId="0"/>
      <p:bldP spid="158801" grpId="1"/>
      <p:bldP spid="158803" grpId="0"/>
      <p:bldP spid="158803" grpId="1"/>
      <p:bldP spid="158804" grpId="0"/>
      <p:bldP spid="158804" grpId="1"/>
      <p:bldP spid="158808" grpId="0"/>
      <p:bldP spid="158808" grpId="1"/>
      <p:bldP spid="158809" grpId="0"/>
      <p:bldP spid="158809" grpId="1"/>
      <p:bldP spid="158810" grpId="0"/>
      <p:bldP spid="158810" grpId="1"/>
      <p:bldP spid="158814" grpId="0"/>
      <p:bldP spid="158814" grpId="1"/>
      <p:bldP spid="158816" grpId="0"/>
      <p:bldP spid="158816" grpId="1"/>
      <p:bldP spid="158816" grpId="2"/>
      <p:bldP spid="158818" grpId="0"/>
      <p:bldP spid="1588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684213" y="260350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pic>
        <p:nvPicPr>
          <p:cNvPr id="36867" name="Picture 6" descr="Kettensäge-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2479675"/>
            <a:ext cx="1749425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8" descr="Schaumrohr-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471738"/>
            <a:ext cx="1747837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9" descr="Zumischer-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8" y="2471738"/>
            <a:ext cx="1747837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10" descr="Schiebleiter Mastwurf um Zugsei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924175"/>
            <a:ext cx="1749425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 Box 13"/>
          <p:cNvSpPr txBox="1">
            <a:spLocks noChangeArrowheads="1"/>
          </p:cNvSpPr>
          <p:nvPr/>
        </p:nvSpPr>
        <p:spPr bwMode="auto">
          <a:xfrm>
            <a:off x="1187450" y="836613"/>
            <a:ext cx="69135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/>
              <a:t>Angriffstrupp rüstet sich mit zwei Feuerwehrleinen aus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/>
              <a:t>- befestigt die bereitgelegten Feuerwehrgeräte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/>
              <a:t>- sticht an bereitgestellter Leiter den Mastwurf</a:t>
            </a:r>
          </a:p>
        </p:txBody>
      </p:sp>
      <p:pic>
        <p:nvPicPr>
          <p:cNvPr id="36872" name="Picture 14" descr="hängender Schaummittelhebälter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941888"/>
            <a:ext cx="1944687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928688" y="1773238"/>
            <a:ext cx="1512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Lage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776288" y="2454275"/>
            <a:ext cx="76628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Beim Überqueren einer Landstraße wird ein Radfahrer von einem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Personenkraftwagen erfasst. Der Radfahrer liegt eingeklemmt und 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verletzt vorne links unter dem Personenkraftwagen.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590550" y="1090613"/>
            <a:ext cx="6049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„Alternativer Hilfeleistungseinsatz“</a:t>
            </a:r>
          </a:p>
        </p:txBody>
      </p:sp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776288" y="3513138"/>
            <a:ext cx="7518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Das Fahrrad, das beschädigt unter der Vorderachse liegt, hat die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Benzinleitung des Personenkraftwagens abgerissen. Kraftstoff ist</a:t>
            </a:r>
            <a:br>
              <a:rPr lang="de-DE" altLang="de-DE" sz="2000">
                <a:latin typeface="Arial" panose="020B0604020202020204" pitchFamily="34" charset="0"/>
              </a:rPr>
            </a:br>
            <a:r>
              <a:rPr lang="de-DE" altLang="de-DE" sz="2000">
                <a:latin typeface="Arial" panose="020B0604020202020204" pitchFamily="34" charset="0"/>
              </a:rPr>
              <a:t>ausgelaufen.</a:t>
            </a:r>
          </a:p>
        </p:txBody>
      </p:sp>
      <p:sp>
        <p:nvSpPr>
          <p:cNvPr id="162825" name="Rectangle 9"/>
          <p:cNvSpPr>
            <a:spLocks noChangeArrowheads="1"/>
          </p:cNvSpPr>
          <p:nvPr/>
        </p:nvSpPr>
        <p:spPr bwMode="auto">
          <a:xfrm>
            <a:off x="776288" y="4581525"/>
            <a:ext cx="25923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Unfallzeit: 02:00 Uhr</a:t>
            </a:r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776288" y="5046663"/>
            <a:ext cx="7540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000">
                <a:latin typeface="Arial" panose="020B0604020202020204" pitchFamily="34" charset="0"/>
              </a:rPr>
              <a:t>(Der Zustand und die Betreuung des PKW-Fahrers werden bei dieser Übungsannahme nicht berücksichtigt)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62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62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1" grpId="0"/>
      <p:bldP spid="162824" grpId="0"/>
      <p:bldP spid="162825" grpId="0"/>
      <p:bldP spid="16282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611188" y="1941513"/>
            <a:ext cx="338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Einzusetzendes Gerät</a:t>
            </a: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1763713" y="2568575"/>
            <a:ext cx="4895850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sym typeface="Wingdings" panose="05000000000000000000" pitchFamily="2" charset="2"/>
              </a:rPr>
              <a:t></a:t>
            </a:r>
            <a:r>
              <a:rPr lang="de-DE" altLang="de-DE" sz="2000"/>
              <a:t> Pulverlöscher / Schnellangriff Wasser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sym typeface="Wingdings" panose="05000000000000000000" pitchFamily="2" charset="2"/>
              </a:rPr>
              <a:t></a:t>
            </a:r>
            <a:r>
              <a:rPr lang="de-DE" altLang="de-DE" sz="2000"/>
              <a:t> Verkehrssicherungsgerät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sym typeface="Wingdings" panose="05000000000000000000" pitchFamily="2" charset="2"/>
              </a:rPr>
              <a:t></a:t>
            </a:r>
            <a:r>
              <a:rPr lang="de-DE" altLang="de-DE" sz="2000"/>
              <a:t> Tragbarer Stromerzeuger 5 kVA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sym typeface="Wingdings" panose="05000000000000000000" pitchFamily="2" charset="2"/>
              </a:rPr>
              <a:t></a:t>
            </a:r>
            <a:r>
              <a:rPr lang="de-DE" altLang="de-DE" sz="2000"/>
              <a:t> Beleuchtungsgerät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sym typeface="Wingdings" panose="05000000000000000000" pitchFamily="2" charset="2"/>
              </a:rPr>
              <a:t></a:t>
            </a:r>
            <a:r>
              <a:rPr lang="de-DE" altLang="de-DE" sz="2000"/>
              <a:t> Sanitätsgerät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>
                <a:solidFill>
                  <a:srgbClr val="CC0000"/>
                </a:solidFill>
                <a:sym typeface="Wingdings" panose="05000000000000000000" pitchFamily="2" charset="2"/>
              </a:rPr>
              <a:t></a:t>
            </a:r>
            <a:r>
              <a:rPr lang="de-DE" altLang="de-DE" sz="2000"/>
              <a:t> Handwerkszeug</a:t>
            </a:r>
          </a:p>
          <a:p>
            <a:pPr eaLnBrk="1" hangingPunct="1">
              <a:spcBef>
                <a:spcPct val="50000"/>
              </a:spcBef>
              <a:buClr>
                <a:srgbClr val="CC0000"/>
              </a:buClr>
              <a:buFont typeface="Wingdings" panose="05000000000000000000" pitchFamily="2" charset="2"/>
              <a:buChar char="þ"/>
            </a:pPr>
            <a:r>
              <a:rPr lang="de-DE" altLang="de-DE" sz="2000"/>
              <a:t> Unterbaumaterial</a:t>
            </a:r>
          </a:p>
          <a:p>
            <a:pPr eaLnBrk="1" hangingPunct="1">
              <a:spcBef>
                <a:spcPct val="50000"/>
              </a:spcBef>
              <a:buClr>
                <a:srgbClr val="CC0000"/>
              </a:buClr>
              <a:buFont typeface="Wingdings" panose="05000000000000000000" pitchFamily="2" charset="2"/>
              <a:buChar char="þ"/>
            </a:pPr>
            <a:r>
              <a:rPr lang="de-DE" altLang="de-DE" sz="2000"/>
              <a:t> Feuerwehrleinen</a:t>
            </a: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590550" y="1090613"/>
            <a:ext cx="6049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„Alternativer Hilfeleistungseinsatz“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pic>
        <p:nvPicPr>
          <p:cNvPr id="39939" name="Picture 9" descr="Übungsbahn Hilfeleistung-Alternative geänder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955675"/>
            <a:ext cx="7634288" cy="542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63357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de-DE" altLang="de-DE" b="1">
              <a:latin typeface="Comic Sans MS" panose="030F0702030302020204" pitchFamily="66" charset="0"/>
            </a:endParaRPr>
          </a:p>
        </p:txBody>
      </p:sp>
      <p:pic>
        <p:nvPicPr>
          <p:cNvPr id="40963" name="Picture 5" descr="fahrzeu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78038"/>
            <a:ext cx="136683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979738" y="2322513"/>
            <a:ext cx="376237" cy="368300"/>
            <a:chOff x="1877" y="1271"/>
            <a:chExt cx="237" cy="232"/>
          </a:xfrm>
        </p:grpSpPr>
        <p:sp>
          <p:nvSpPr>
            <p:cNvPr id="41034" name="AutoShape 7"/>
            <p:cNvSpPr>
              <a:spLocks noChangeArrowheads="1"/>
            </p:cNvSpPr>
            <p:nvPr/>
          </p:nvSpPr>
          <p:spPr bwMode="auto">
            <a:xfrm>
              <a:off x="1877" y="1271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35" name="AutoShape 8"/>
            <p:cNvSpPr>
              <a:spLocks noChangeArrowheads="1"/>
            </p:cNvSpPr>
            <p:nvPr/>
          </p:nvSpPr>
          <p:spPr bwMode="auto">
            <a:xfrm>
              <a:off x="196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36" name="Text Box 9"/>
            <p:cNvSpPr txBox="1">
              <a:spLocks noChangeArrowheads="1"/>
            </p:cNvSpPr>
            <p:nvPr/>
          </p:nvSpPr>
          <p:spPr bwMode="auto">
            <a:xfrm>
              <a:off x="1891" y="1296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979738" y="1903413"/>
            <a:ext cx="376237" cy="368300"/>
            <a:chOff x="1877" y="1007"/>
            <a:chExt cx="237" cy="232"/>
          </a:xfrm>
        </p:grpSpPr>
        <p:sp>
          <p:nvSpPr>
            <p:cNvPr id="41032" name="AutoShape 11"/>
            <p:cNvSpPr>
              <a:spLocks noChangeArrowheads="1"/>
            </p:cNvSpPr>
            <p:nvPr/>
          </p:nvSpPr>
          <p:spPr bwMode="auto">
            <a:xfrm>
              <a:off x="1877" y="1007"/>
              <a:ext cx="237" cy="23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33" name="Text Box 12"/>
            <p:cNvSpPr txBox="1">
              <a:spLocks noChangeArrowheads="1"/>
            </p:cNvSpPr>
            <p:nvPr/>
          </p:nvSpPr>
          <p:spPr bwMode="auto">
            <a:xfrm>
              <a:off x="1891" y="1032"/>
              <a:ext cx="20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124075" y="2322513"/>
            <a:ext cx="431800" cy="368300"/>
            <a:chOff x="1338" y="1271"/>
            <a:chExt cx="272" cy="232"/>
          </a:xfrm>
        </p:grpSpPr>
        <p:sp>
          <p:nvSpPr>
            <p:cNvPr id="41030" name="AutoShape 14"/>
            <p:cNvSpPr>
              <a:spLocks noChangeArrowheads="1"/>
            </p:cNvSpPr>
            <p:nvPr/>
          </p:nvSpPr>
          <p:spPr bwMode="auto">
            <a:xfrm>
              <a:off x="1338" y="1271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31" name="Text Box 15"/>
            <p:cNvSpPr txBox="1">
              <a:spLocks noChangeArrowheads="1"/>
            </p:cNvSpPr>
            <p:nvPr/>
          </p:nvSpPr>
          <p:spPr bwMode="auto">
            <a:xfrm>
              <a:off x="1341" y="1297"/>
              <a:ext cx="2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Ma</a:t>
              </a:r>
            </a:p>
          </p:txBody>
        </p:sp>
      </p:grpSp>
      <p:sp>
        <p:nvSpPr>
          <p:cNvPr id="40967" name="Text Box 40"/>
          <p:cNvSpPr txBox="1">
            <a:spLocks noChangeArrowheads="1"/>
          </p:cNvSpPr>
          <p:nvPr/>
        </p:nvSpPr>
        <p:spPr bwMode="auto">
          <a:xfrm>
            <a:off x="684213" y="3333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Hilfeleistungseinsatz  - Silber /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sp>
        <p:nvSpPr>
          <p:cNvPr id="40968" name="Text Box 41"/>
          <p:cNvSpPr txBox="1">
            <a:spLocks noChangeArrowheads="1"/>
          </p:cNvSpPr>
          <p:nvPr/>
        </p:nvSpPr>
        <p:spPr bwMode="auto">
          <a:xfrm>
            <a:off x="590550" y="874713"/>
            <a:ext cx="6049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„Alternativer Hilfeleistungseinsatz“</a:t>
            </a:r>
          </a:p>
        </p:txBody>
      </p:sp>
      <p:pic>
        <p:nvPicPr>
          <p:cNvPr id="40969" name="Picture 40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13" y="4408488"/>
            <a:ext cx="695325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970" name="Object 397"/>
          <p:cNvGraphicFramePr>
            <a:graphicFrameLocks noChangeAspect="1"/>
          </p:cNvGraphicFramePr>
          <p:nvPr/>
        </p:nvGraphicFramePr>
        <p:xfrm>
          <a:off x="6829425" y="4362450"/>
          <a:ext cx="52546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7" name="CorelDRAW" r:id="rId5" imgW="1645006" imgH="1745894" progId="CorelDRAW.Graphic.12">
                  <p:embed/>
                </p:oleObj>
              </mc:Choice>
              <mc:Fallback>
                <p:oleObj name="CorelDRAW" r:id="rId5" imgW="1645006" imgH="1745894" progId="CorelDRAW.Graphic.12">
                  <p:embed/>
                  <p:pic>
                    <p:nvPicPr>
                      <p:cNvPr id="0" name="Object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9425" y="4362450"/>
                        <a:ext cx="525463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2187" name="Object 395"/>
          <p:cNvGraphicFramePr>
            <a:graphicFrameLocks noChangeAspect="1"/>
          </p:cNvGraphicFramePr>
          <p:nvPr/>
        </p:nvGraphicFramePr>
        <p:xfrm>
          <a:off x="7196138" y="4200525"/>
          <a:ext cx="68738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8" name="CorelDRAW" r:id="rId7" imgW="2145182" imgH="1139038" progId="CorelDRAW.Graphic.12">
                  <p:embed/>
                </p:oleObj>
              </mc:Choice>
              <mc:Fallback>
                <p:oleObj name="CorelDRAW" r:id="rId7" imgW="2145182" imgH="1139038" progId="CorelDRAW.Graphic.12">
                  <p:embed/>
                  <p:pic>
                    <p:nvPicPr>
                      <p:cNvPr id="0" name="Object 3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6138" y="4200525"/>
                        <a:ext cx="687387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2" name="Object 394"/>
          <p:cNvGraphicFramePr>
            <a:graphicFrameLocks noChangeAspect="1"/>
          </p:cNvGraphicFramePr>
          <p:nvPr/>
        </p:nvGraphicFramePr>
        <p:xfrm>
          <a:off x="6227763" y="3898900"/>
          <a:ext cx="1254125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9" name="CorelDRAW" r:id="rId9" imgW="3914242" imgH="2163775" progId="CorelDRAW.Graphic.12">
                  <p:embed/>
                </p:oleObj>
              </mc:Choice>
              <mc:Fallback>
                <p:oleObj name="CorelDRAW" r:id="rId9" imgW="3914242" imgH="2163775" progId="CorelDRAW.Graphic.12">
                  <p:embed/>
                  <p:pic>
                    <p:nvPicPr>
                      <p:cNvPr id="0" name="Object 3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3898900"/>
                        <a:ext cx="1254125" cy="696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195" name="Text Box 403"/>
          <p:cNvSpPr txBox="1">
            <a:spLocks noChangeArrowheads="1"/>
          </p:cNvSpPr>
          <p:nvPr/>
        </p:nvSpPr>
        <p:spPr bwMode="auto">
          <a:xfrm>
            <a:off x="3059113" y="2865438"/>
            <a:ext cx="41767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Gruppenführer meldet sich beim Schiedsrichter Nr. 1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200"/>
              <a:t>- gibt Angriffstrupp den Einsatzbefehl</a:t>
            </a:r>
          </a:p>
        </p:txBody>
      </p:sp>
      <p:sp>
        <p:nvSpPr>
          <p:cNvPr id="162196" name="Text Box 404"/>
          <p:cNvSpPr txBox="1">
            <a:spLocks noChangeArrowheads="1"/>
          </p:cNvSpPr>
          <p:nvPr/>
        </p:nvSpPr>
        <p:spPr bwMode="auto">
          <a:xfrm>
            <a:off x="4067175" y="2781300"/>
            <a:ext cx="3744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Angriffstrupp geht zur Menschenrettung mit Wagen-</a:t>
            </a:r>
            <a:br>
              <a:rPr lang="de-DE" altLang="de-DE" sz="1200"/>
            </a:br>
            <a:r>
              <a:rPr lang="de-DE" altLang="de-DE" sz="1200"/>
              <a:t>heber, Handwerkszeug und Handscheinwerfer vor</a:t>
            </a:r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2551113" y="1903413"/>
            <a:ext cx="376237" cy="787400"/>
            <a:chOff x="1607" y="1007"/>
            <a:chExt cx="237" cy="496"/>
          </a:xfrm>
        </p:grpSpPr>
        <p:grpSp>
          <p:nvGrpSpPr>
            <p:cNvPr id="41023" name="Group 31"/>
            <p:cNvGrpSpPr>
              <a:grpSpLocks/>
            </p:cNvGrpSpPr>
            <p:nvPr/>
          </p:nvGrpSpPr>
          <p:grpSpPr bwMode="auto">
            <a:xfrm>
              <a:off x="1607" y="1007"/>
              <a:ext cx="237" cy="232"/>
              <a:chOff x="1607" y="1007"/>
              <a:chExt cx="237" cy="232"/>
            </a:xfrm>
          </p:grpSpPr>
          <p:sp>
            <p:nvSpPr>
              <p:cNvPr id="41028" name="AutoShape 32"/>
              <p:cNvSpPr>
                <a:spLocks noChangeArrowheads="1"/>
              </p:cNvSpPr>
              <p:nvPr/>
            </p:nvSpPr>
            <p:spPr bwMode="auto">
              <a:xfrm>
                <a:off x="1607" y="1007"/>
                <a:ext cx="237" cy="232"/>
              </a:xfrm>
              <a:prstGeom prst="diamond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41029" name="Text Box 33"/>
              <p:cNvSpPr txBox="1">
                <a:spLocks noChangeArrowheads="1"/>
              </p:cNvSpPr>
              <p:nvPr/>
            </p:nvSpPr>
            <p:spPr bwMode="auto">
              <a:xfrm>
                <a:off x="1633" y="1032"/>
                <a:ext cx="1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de-DE" sz="1200" b="1">
                    <a:latin typeface="Arial" panose="020B0604020202020204" pitchFamily="34" charset="0"/>
                  </a:rPr>
                  <a:t>A</a:t>
                </a:r>
              </a:p>
            </p:txBody>
          </p:sp>
        </p:grpSp>
        <p:grpSp>
          <p:nvGrpSpPr>
            <p:cNvPr id="41024" name="Group 34"/>
            <p:cNvGrpSpPr>
              <a:grpSpLocks/>
            </p:cNvGrpSpPr>
            <p:nvPr/>
          </p:nvGrpSpPr>
          <p:grpSpPr bwMode="auto">
            <a:xfrm>
              <a:off x="1607" y="1271"/>
              <a:ext cx="237" cy="232"/>
              <a:chOff x="1607" y="1271"/>
              <a:chExt cx="237" cy="232"/>
            </a:xfrm>
          </p:grpSpPr>
          <p:sp>
            <p:nvSpPr>
              <p:cNvPr id="41025" name="AutoShape 35"/>
              <p:cNvSpPr>
                <a:spLocks noChangeArrowheads="1"/>
              </p:cNvSpPr>
              <p:nvPr/>
            </p:nvSpPr>
            <p:spPr bwMode="auto">
              <a:xfrm>
                <a:off x="1607" y="1271"/>
                <a:ext cx="237" cy="232"/>
              </a:xfrm>
              <a:prstGeom prst="diamond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41026" name="Text Box 36"/>
              <p:cNvSpPr txBox="1">
                <a:spLocks noChangeArrowheads="1"/>
              </p:cNvSpPr>
              <p:nvPr/>
            </p:nvSpPr>
            <p:spPr bwMode="auto">
              <a:xfrm>
                <a:off x="1632" y="1282"/>
                <a:ext cx="135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altLang="de-DE" sz="1200" b="1">
                    <a:latin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41027" name="AutoShape 37"/>
              <p:cNvSpPr>
                <a:spLocks noChangeArrowheads="1"/>
              </p:cNvSpPr>
              <p:nvPr/>
            </p:nvSpPr>
            <p:spPr bwMode="auto">
              <a:xfrm>
                <a:off x="1693" y="1271"/>
                <a:ext cx="67" cy="33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/>
                <a:endParaRPr lang="de-DE" altLang="de-DE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406"/>
          <p:cNvGrpSpPr>
            <a:grpSpLocks/>
          </p:cNvGrpSpPr>
          <p:nvPr/>
        </p:nvGrpSpPr>
        <p:grpSpPr bwMode="auto">
          <a:xfrm>
            <a:off x="6735763" y="3357563"/>
            <a:ext cx="755650" cy="673100"/>
            <a:chOff x="4243" y="2115"/>
            <a:chExt cx="476" cy="424"/>
          </a:xfrm>
        </p:grpSpPr>
        <p:graphicFrame>
          <p:nvGraphicFramePr>
            <p:cNvPr id="41020" name="Object 43"/>
            <p:cNvGraphicFramePr>
              <a:graphicFrameLocks noChangeAspect="1"/>
            </p:cNvGraphicFramePr>
            <p:nvPr/>
          </p:nvGraphicFramePr>
          <p:xfrm>
            <a:off x="4558" y="2365"/>
            <a:ext cx="118" cy="1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40" name="CorelDRAW" r:id="rId11" imgW="1542288" imgH="2282952" progId="CorelDRAW.Graphic.12">
                    <p:embed/>
                  </p:oleObj>
                </mc:Choice>
                <mc:Fallback>
                  <p:oleObj name="CorelDRAW" r:id="rId11" imgW="1542288" imgH="2282952" progId="CorelDRAW.Graphic.12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58" y="2365"/>
                          <a:ext cx="118" cy="1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21" name="Object 44"/>
            <p:cNvGraphicFramePr>
              <a:graphicFrameLocks noChangeAspect="1"/>
            </p:cNvGraphicFramePr>
            <p:nvPr/>
          </p:nvGraphicFramePr>
          <p:xfrm>
            <a:off x="4243" y="2261"/>
            <a:ext cx="340" cy="1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41" name="CorelDRAW" r:id="rId13" imgW="2953512" imgH="1539240" progId="CorelDRAW.Graphic.12">
                    <p:embed/>
                  </p:oleObj>
                </mc:Choice>
                <mc:Fallback>
                  <p:oleObj name="CorelDRAW" r:id="rId13" imgW="2953512" imgH="1539240" progId="CorelDRAW.Graphic.12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3" y="2261"/>
                          <a:ext cx="340" cy="1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22" name="Object 405"/>
            <p:cNvGraphicFramePr>
              <a:graphicFrameLocks noChangeAspect="1"/>
            </p:cNvGraphicFramePr>
            <p:nvPr/>
          </p:nvGraphicFramePr>
          <p:xfrm>
            <a:off x="4604" y="2115"/>
            <a:ext cx="115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42" name="CorelDRAW" r:id="rId15" imgW="677266" imgH="1245413" progId="CorelDRAW.Graphic.12">
                    <p:embed/>
                  </p:oleObj>
                </mc:Choice>
                <mc:Fallback>
                  <p:oleObj name="CorelDRAW" r:id="rId15" imgW="677266" imgH="1245413" progId="CorelDRAW.Graphic.12">
                    <p:embed/>
                    <p:pic>
                      <p:nvPicPr>
                        <p:cNvPr id="0" name="Object 40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4" y="2115"/>
                          <a:ext cx="115" cy="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62200" name="Object 408"/>
          <p:cNvGraphicFramePr>
            <a:graphicFrameLocks noChangeAspect="1"/>
          </p:cNvGraphicFramePr>
          <p:nvPr/>
        </p:nvGraphicFramePr>
        <p:xfrm>
          <a:off x="6084888" y="4149725"/>
          <a:ext cx="461962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3" name="CorelDRAW" r:id="rId17" imgW="2653284" imgH="2193950" progId="CorelDRAW.Graphic.12">
                  <p:embed/>
                </p:oleObj>
              </mc:Choice>
              <mc:Fallback>
                <p:oleObj name="CorelDRAW" r:id="rId17" imgW="2653284" imgH="2193950" progId="CorelDRAW.Graphic.12">
                  <p:embed/>
                  <p:pic>
                    <p:nvPicPr>
                      <p:cNvPr id="0" name="Object 4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4149725"/>
                        <a:ext cx="461962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201" name="Text Box 409"/>
          <p:cNvSpPr txBox="1">
            <a:spLocks noChangeArrowheads="1"/>
          </p:cNvSpPr>
          <p:nvPr/>
        </p:nvSpPr>
        <p:spPr bwMode="auto">
          <a:xfrm>
            <a:off x="3097213" y="3378200"/>
            <a:ext cx="3455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Einsatzbefehl an Schlauchtrupp zum Sichern des Fahrzeugs</a:t>
            </a:r>
          </a:p>
        </p:txBody>
      </p:sp>
      <p:sp>
        <p:nvSpPr>
          <p:cNvPr id="162202" name="Text Box 410"/>
          <p:cNvSpPr txBox="1">
            <a:spLocks noChangeArrowheads="1"/>
          </p:cNvSpPr>
          <p:nvPr/>
        </p:nvSpPr>
        <p:spPr bwMode="auto">
          <a:xfrm>
            <a:off x="5292725" y="5300663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Schlauchtrupp sichert das Fahrzeug mit Unterbaumaterial</a:t>
            </a:r>
          </a:p>
        </p:txBody>
      </p:sp>
      <p:sp>
        <p:nvSpPr>
          <p:cNvPr id="162203" name="Text Box 411"/>
          <p:cNvSpPr txBox="1">
            <a:spLocks noChangeArrowheads="1"/>
          </p:cNvSpPr>
          <p:nvPr/>
        </p:nvSpPr>
        <p:spPr bwMode="auto">
          <a:xfrm>
            <a:off x="3492500" y="3094038"/>
            <a:ext cx="295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Einsatzbefehl an den Maschinist</a:t>
            </a:r>
          </a:p>
        </p:txBody>
      </p:sp>
      <p:sp>
        <p:nvSpPr>
          <p:cNvPr id="162205" name="Text Box 413"/>
          <p:cNvSpPr txBox="1">
            <a:spLocks noChangeArrowheads="1"/>
          </p:cNvSpPr>
          <p:nvPr/>
        </p:nvSpPr>
        <p:spPr bwMode="auto">
          <a:xfrm>
            <a:off x="315913" y="3005138"/>
            <a:ext cx="37433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- Maschinist schaltet</a:t>
            </a:r>
          </a:p>
          <a:p>
            <a:pPr eaLnBrk="1" hangingPunct="1"/>
            <a:r>
              <a:rPr lang="de-DE" altLang="de-DE" sz="1200"/>
              <a:t>   - Fahrzeugbeleuchtung ein</a:t>
            </a:r>
          </a:p>
          <a:p>
            <a:pPr eaLnBrk="1" hangingPunct="1"/>
            <a:r>
              <a:rPr lang="de-DE" altLang="de-DE" sz="1200"/>
              <a:t>   - blaue Rundumkennleuchten ein</a:t>
            </a:r>
          </a:p>
          <a:p>
            <a:pPr eaLnBrk="1" hangingPunct="1"/>
            <a:r>
              <a:rPr lang="de-DE" altLang="de-DE" sz="1200"/>
              <a:t>   - Warnblinkanlagen ein</a:t>
            </a:r>
          </a:p>
          <a:p>
            <a:pPr eaLnBrk="1" hangingPunct="1"/>
            <a:r>
              <a:rPr lang="de-DE" altLang="de-DE" sz="1200"/>
              <a:t>- bringt Stativ und Scheinwerfer in Stellung</a:t>
            </a:r>
          </a:p>
          <a:p>
            <a:pPr eaLnBrk="1" hangingPunct="1"/>
            <a:r>
              <a:rPr lang="de-DE" altLang="de-DE" sz="1200"/>
              <a:t>- legt Kabelleitungen aus</a:t>
            </a:r>
          </a:p>
        </p:txBody>
      </p:sp>
      <p:graphicFrame>
        <p:nvGraphicFramePr>
          <p:cNvPr id="162206" name="Object 414"/>
          <p:cNvGraphicFramePr>
            <a:graphicFrameLocks noChangeAspect="1"/>
          </p:cNvGraphicFramePr>
          <p:nvPr/>
        </p:nvGraphicFramePr>
        <p:xfrm>
          <a:off x="3059113" y="2781300"/>
          <a:ext cx="17462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4" name="CorelDRAW" r:id="rId19" imgW="1049426" imgH="1940966" progId="CorelDRAW.Graphic.12">
                  <p:embed/>
                </p:oleObj>
              </mc:Choice>
              <mc:Fallback>
                <p:oleObj name="CorelDRAW" r:id="rId19" imgW="1049426" imgH="1940966" progId="CorelDRAW.Graphic.12">
                  <p:embed/>
                  <p:pic>
                    <p:nvPicPr>
                      <p:cNvPr id="0" name="Object 4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781300"/>
                        <a:ext cx="174625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207" name="Text Box 415"/>
          <p:cNvSpPr txBox="1">
            <a:spLocks noChangeArrowheads="1"/>
          </p:cNvSpPr>
          <p:nvPr/>
        </p:nvSpPr>
        <p:spPr bwMode="auto">
          <a:xfrm>
            <a:off x="2771775" y="4149725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Melder bringt Gruppenführer einen Handscheinwerfer</a:t>
            </a:r>
          </a:p>
        </p:txBody>
      </p:sp>
      <p:graphicFrame>
        <p:nvGraphicFramePr>
          <p:cNvPr id="162208" name="Object 416"/>
          <p:cNvGraphicFramePr>
            <a:graphicFrameLocks noChangeAspect="1"/>
          </p:cNvGraphicFramePr>
          <p:nvPr/>
        </p:nvGraphicFramePr>
        <p:xfrm>
          <a:off x="5292725" y="3357563"/>
          <a:ext cx="258763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5" name="CorelDRAW" r:id="rId21" imgW="1634642" imgH="5304434" progId="CorelDRAW.Graphic.12">
                  <p:embed/>
                </p:oleObj>
              </mc:Choice>
              <mc:Fallback>
                <p:oleObj name="CorelDRAW" r:id="rId21" imgW="1634642" imgH="5304434" progId="CorelDRAW.Graphic.12">
                  <p:embed/>
                  <p:pic>
                    <p:nvPicPr>
                      <p:cNvPr id="0" name="Object 4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3357563"/>
                        <a:ext cx="258763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209" name="Freeform 417"/>
          <p:cNvSpPr>
            <a:spLocks/>
          </p:cNvSpPr>
          <p:nvPr/>
        </p:nvSpPr>
        <p:spPr bwMode="auto">
          <a:xfrm>
            <a:off x="1331913" y="2997200"/>
            <a:ext cx="3960812" cy="1260475"/>
          </a:xfrm>
          <a:custGeom>
            <a:avLst/>
            <a:gdLst>
              <a:gd name="T0" fmla="*/ 2147483646 w 2495"/>
              <a:gd name="T1" fmla="*/ 2147483646 h 794"/>
              <a:gd name="T2" fmla="*/ 2147483646 w 2495"/>
              <a:gd name="T3" fmla="*/ 2147483646 h 794"/>
              <a:gd name="T4" fmla="*/ 2147483646 w 2495"/>
              <a:gd name="T5" fmla="*/ 2147483646 h 794"/>
              <a:gd name="T6" fmla="*/ 2147483646 w 2495"/>
              <a:gd name="T7" fmla="*/ 2147483646 h 794"/>
              <a:gd name="T8" fmla="*/ 2147483646 w 2495"/>
              <a:gd name="T9" fmla="*/ 2147483646 h 794"/>
              <a:gd name="T10" fmla="*/ 2147483646 w 2495"/>
              <a:gd name="T11" fmla="*/ 2147483646 h 794"/>
              <a:gd name="T12" fmla="*/ 2147483646 w 2495"/>
              <a:gd name="T13" fmla="*/ 2147483646 h 794"/>
              <a:gd name="T14" fmla="*/ 2147483646 w 2495"/>
              <a:gd name="T15" fmla="*/ 2147483646 h 794"/>
              <a:gd name="T16" fmla="*/ 0 w 2495"/>
              <a:gd name="T17" fmla="*/ 0 h 7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95"/>
              <a:gd name="T28" fmla="*/ 0 h 794"/>
              <a:gd name="T29" fmla="*/ 2495 w 2495"/>
              <a:gd name="T30" fmla="*/ 794 h 79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95" h="794">
                <a:moveTo>
                  <a:pt x="2495" y="635"/>
                </a:moveTo>
                <a:cubicBezTo>
                  <a:pt x="2392" y="688"/>
                  <a:pt x="2290" y="741"/>
                  <a:pt x="2177" y="726"/>
                </a:cubicBezTo>
                <a:cubicBezTo>
                  <a:pt x="2064" y="711"/>
                  <a:pt x="1942" y="559"/>
                  <a:pt x="1814" y="544"/>
                </a:cubicBezTo>
                <a:cubicBezTo>
                  <a:pt x="1686" y="529"/>
                  <a:pt x="1519" y="597"/>
                  <a:pt x="1406" y="635"/>
                </a:cubicBezTo>
                <a:cubicBezTo>
                  <a:pt x="1293" y="673"/>
                  <a:pt x="1225" y="794"/>
                  <a:pt x="1134" y="771"/>
                </a:cubicBezTo>
                <a:cubicBezTo>
                  <a:pt x="1043" y="748"/>
                  <a:pt x="968" y="537"/>
                  <a:pt x="862" y="499"/>
                </a:cubicBezTo>
                <a:cubicBezTo>
                  <a:pt x="756" y="461"/>
                  <a:pt x="582" y="597"/>
                  <a:pt x="499" y="544"/>
                </a:cubicBezTo>
                <a:cubicBezTo>
                  <a:pt x="416" y="491"/>
                  <a:pt x="446" y="272"/>
                  <a:pt x="363" y="181"/>
                </a:cubicBezTo>
                <a:cubicBezTo>
                  <a:pt x="280" y="90"/>
                  <a:pt x="53" y="30"/>
                  <a:pt x="0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2210" name="Text Box 418"/>
          <p:cNvSpPr txBox="1">
            <a:spLocks noChangeArrowheads="1"/>
          </p:cNvSpPr>
          <p:nvPr/>
        </p:nvSpPr>
        <p:spPr bwMode="auto">
          <a:xfrm>
            <a:off x="2555875" y="4724400"/>
            <a:ext cx="2663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Melder Auftrag zur Brandschutzsicherstellung</a:t>
            </a:r>
          </a:p>
        </p:txBody>
      </p:sp>
      <p:graphicFrame>
        <p:nvGraphicFramePr>
          <p:cNvPr id="162211" name="Object 419"/>
          <p:cNvGraphicFramePr>
            <a:graphicFrameLocks noChangeAspect="1"/>
          </p:cNvGraphicFramePr>
          <p:nvPr/>
        </p:nvGraphicFramePr>
        <p:xfrm>
          <a:off x="7164388" y="4941888"/>
          <a:ext cx="147637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6" name="CorelDRAW" r:id="rId23" imgW="536448" imgH="1586789" progId="CorelDRAW.Graphic.12">
                  <p:embed/>
                </p:oleObj>
              </mc:Choice>
              <mc:Fallback>
                <p:oleObj name="CorelDRAW" r:id="rId23" imgW="536448" imgH="1586789" progId="CorelDRAW.Graphic.12">
                  <p:embed/>
                  <p:pic>
                    <p:nvPicPr>
                      <p:cNvPr id="0" name="Object 4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388" y="4941888"/>
                        <a:ext cx="147637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212" name="Text Box 420"/>
          <p:cNvSpPr txBox="1">
            <a:spLocks noChangeArrowheads="1"/>
          </p:cNvSpPr>
          <p:nvPr/>
        </p:nvSpPr>
        <p:spPr bwMode="auto">
          <a:xfrm>
            <a:off x="4860925" y="5797550"/>
            <a:ext cx="3240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Melder stellt den Brandschutz mit dem Feuerlöscher oder Schnellangriffrohr</a:t>
            </a:r>
          </a:p>
        </p:txBody>
      </p:sp>
      <p:sp>
        <p:nvSpPr>
          <p:cNvPr id="162213" name="Text Box 421"/>
          <p:cNvSpPr txBox="1">
            <a:spLocks noChangeArrowheads="1"/>
          </p:cNvSpPr>
          <p:nvPr/>
        </p:nvSpPr>
        <p:spPr bwMode="auto">
          <a:xfrm>
            <a:off x="2124075" y="2349500"/>
            <a:ext cx="3167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Wassertrupp Befehl den Angriffstrupp zu unterstützen</a:t>
            </a:r>
          </a:p>
        </p:txBody>
      </p:sp>
      <p:sp>
        <p:nvSpPr>
          <p:cNvPr id="162214" name="Text Box 422"/>
          <p:cNvSpPr txBox="1">
            <a:spLocks noChangeArrowheads="1"/>
          </p:cNvSpPr>
          <p:nvPr/>
        </p:nvSpPr>
        <p:spPr bwMode="auto">
          <a:xfrm>
            <a:off x="6048375" y="1582738"/>
            <a:ext cx="3095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Wassertrupp bringt Krankentrage, Krankenhausdecke und Verbandskasten</a:t>
            </a:r>
          </a:p>
        </p:txBody>
      </p:sp>
      <p:grpSp>
        <p:nvGrpSpPr>
          <p:cNvPr id="9" name="Group 423"/>
          <p:cNvGrpSpPr>
            <a:grpSpLocks/>
          </p:cNvGrpSpPr>
          <p:nvPr/>
        </p:nvGrpSpPr>
        <p:grpSpPr bwMode="auto">
          <a:xfrm>
            <a:off x="8172450" y="4581525"/>
            <a:ext cx="288925" cy="287338"/>
            <a:chOff x="4537" y="189"/>
            <a:chExt cx="182" cy="181"/>
          </a:xfrm>
        </p:grpSpPr>
        <p:sp>
          <p:nvSpPr>
            <p:cNvPr id="41018" name="AutoShape 424"/>
            <p:cNvSpPr>
              <a:spLocks noChangeArrowheads="1"/>
            </p:cNvSpPr>
            <p:nvPr/>
          </p:nvSpPr>
          <p:spPr bwMode="auto">
            <a:xfrm>
              <a:off x="4558" y="210"/>
              <a:ext cx="136" cy="136"/>
            </a:xfrm>
            <a:prstGeom prst="plus">
              <a:avLst>
                <a:gd name="adj" fmla="val 250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19" name="Rectangle 425"/>
            <p:cNvSpPr>
              <a:spLocks noChangeArrowheads="1"/>
            </p:cNvSpPr>
            <p:nvPr/>
          </p:nvSpPr>
          <p:spPr bwMode="auto">
            <a:xfrm>
              <a:off x="4537" y="189"/>
              <a:ext cx="182" cy="1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162218" name="Text Box 426"/>
          <p:cNvSpPr txBox="1">
            <a:spLocks noChangeArrowheads="1"/>
          </p:cNvSpPr>
          <p:nvPr/>
        </p:nvSpPr>
        <p:spPr bwMode="auto">
          <a:xfrm>
            <a:off x="3348038" y="4365625"/>
            <a:ext cx="2592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Melder und Schlauchtrupp Einsatzbefehl</a:t>
            </a:r>
          </a:p>
        </p:txBody>
      </p:sp>
      <p:sp>
        <p:nvSpPr>
          <p:cNvPr id="162219" name="Text Box 427"/>
          <p:cNvSpPr txBox="1">
            <a:spLocks noChangeArrowheads="1"/>
          </p:cNvSpPr>
          <p:nvPr/>
        </p:nvSpPr>
        <p:spPr bwMode="auto">
          <a:xfrm>
            <a:off x="900113" y="5229225"/>
            <a:ext cx="33115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Schlauchtrupp, Maschinist und Gruppen-führer bringen Stromerzeuger in Stellung und schließen die Einsatzstellenbeleuchtung an, der Maschinist bedient den Stromerzeuger</a:t>
            </a:r>
          </a:p>
        </p:txBody>
      </p:sp>
      <p:graphicFrame>
        <p:nvGraphicFramePr>
          <p:cNvPr id="162220" name="Object 428"/>
          <p:cNvGraphicFramePr>
            <a:graphicFrameLocks noChangeAspect="1"/>
          </p:cNvGraphicFramePr>
          <p:nvPr/>
        </p:nvGraphicFramePr>
        <p:xfrm>
          <a:off x="852488" y="2695575"/>
          <a:ext cx="490537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7" name="CorelDRAW" r:id="rId25" imgW="2997098" imgH="2342083" progId="CorelDRAW.Graphic.12">
                  <p:embed/>
                </p:oleObj>
              </mc:Choice>
              <mc:Fallback>
                <p:oleObj name="CorelDRAW" r:id="rId25" imgW="2997098" imgH="2342083" progId="CorelDRAW.Graphic.12">
                  <p:embed/>
                  <p:pic>
                    <p:nvPicPr>
                      <p:cNvPr id="0" name="Object 4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8" y="2695575"/>
                        <a:ext cx="490537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6"/>
          <p:cNvGrpSpPr>
            <a:grpSpLocks/>
          </p:cNvGrpSpPr>
          <p:nvPr/>
        </p:nvGrpSpPr>
        <p:grpSpPr bwMode="auto">
          <a:xfrm>
            <a:off x="2120900" y="1903413"/>
            <a:ext cx="434975" cy="368300"/>
            <a:chOff x="1336" y="1007"/>
            <a:chExt cx="274" cy="232"/>
          </a:xfrm>
        </p:grpSpPr>
        <p:sp>
          <p:nvSpPr>
            <p:cNvPr id="41016" name="AutoShape 17"/>
            <p:cNvSpPr>
              <a:spLocks noChangeArrowheads="1"/>
            </p:cNvSpPr>
            <p:nvPr/>
          </p:nvSpPr>
          <p:spPr bwMode="auto">
            <a:xfrm>
              <a:off x="1338" y="1007"/>
              <a:ext cx="236" cy="23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17" name="Text Box 18"/>
            <p:cNvSpPr txBox="1">
              <a:spLocks noChangeArrowheads="1"/>
            </p:cNvSpPr>
            <p:nvPr/>
          </p:nvSpPr>
          <p:spPr bwMode="auto">
            <a:xfrm>
              <a:off x="1336" y="1030"/>
              <a:ext cx="2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Me</a:t>
              </a:r>
            </a:p>
          </p:txBody>
        </p:sp>
      </p:grpSp>
      <p:sp>
        <p:nvSpPr>
          <p:cNvPr id="162221" name="Text Box 429"/>
          <p:cNvSpPr txBox="1">
            <a:spLocks noChangeArrowheads="1"/>
          </p:cNvSpPr>
          <p:nvPr/>
        </p:nvSpPr>
        <p:spPr bwMode="auto">
          <a:xfrm>
            <a:off x="2555875" y="5229225"/>
            <a:ext cx="35274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Wassertrupp Einsatzauftrag</a:t>
            </a:r>
          </a:p>
        </p:txBody>
      </p:sp>
      <p:sp>
        <p:nvSpPr>
          <p:cNvPr id="162222" name="Text Box 430"/>
          <p:cNvSpPr txBox="1">
            <a:spLocks noChangeArrowheads="1"/>
          </p:cNvSpPr>
          <p:nvPr/>
        </p:nvSpPr>
        <p:spPr bwMode="auto">
          <a:xfrm>
            <a:off x="3865563" y="6165850"/>
            <a:ext cx="3455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Wassertrupp bringt Person aus Gefahrenbereich und übernimmt die Versorgung</a:t>
            </a:r>
          </a:p>
        </p:txBody>
      </p:sp>
      <p:graphicFrame>
        <p:nvGraphicFramePr>
          <p:cNvPr id="162223" name="Object 431"/>
          <p:cNvGraphicFramePr>
            <a:graphicFrameLocks noChangeAspect="1"/>
          </p:cNvGraphicFramePr>
          <p:nvPr/>
        </p:nvGraphicFramePr>
        <p:xfrm>
          <a:off x="5313363" y="5734050"/>
          <a:ext cx="595312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8" name="CorelDRAW" r:id="rId27" imgW="327965" imgH="129845" progId="CorelDRAW.Graphic.12">
                  <p:embed/>
                </p:oleObj>
              </mc:Choice>
              <mc:Fallback>
                <p:oleObj name="CorelDRAW" r:id="rId27" imgW="327965" imgH="129845" progId="CorelDRAW.Graphic.12">
                  <p:embed/>
                  <p:pic>
                    <p:nvPicPr>
                      <p:cNvPr id="0" name="Object 4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3363" y="5734050"/>
                        <a:ext cx="595312" cy="23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224" name="Text Box 432"/>
          <p:cNvSpPr txBox="1">
            <a:spLocks noChangeArrowheads="1"/>
          </p:cNvSpPr>
          <p:nvPr/>
        </p:nvSpPr>
        <p:spPr bwMode="auto">
          <a:xfrm>
            <a:off x="5003800" y="1852613"/>
            <a:ext cx="35290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Angriffstrupp Einsatzbefehl zum Befestigen der Feuerwehrgeräte mit Feuerwehrleinen</a:t>
            </a:r>
          </a:p>
        </p:txBody>
      </p:sp>
      <p:sp>
        <p:nvSpPr>
          <p:cNvPr id="162225" name="AutoShape 4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96188" y="1557338"/>
            <a:ext cx="360362" cy="288925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lang="de-DE" altLang="de-DE">
              <a:solidFill>
                <a:srgbClr val="CC0000"/>
              </a:solidFill>
            </a:endParaRPr>
          </a:p>
        </p:txBody>
      </p:sp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3409950" y="1903413"/>
            <a:ext cx="374650" cy="368300"/>
            <a:chOff x="2148" y="1007"/>
            <a:chExt cx="236" cy="232"/>
          </a:xfrm>
        </p:grpSpPr>
        <p:sp>
          <p:nvSpPr>
            <p:cNvPr id="41014" name="AutoShape 24"/>
            <p:cNvSpPr>
              <a:spLocks noChangeArrowheads="1"/>
            </p:cNvSpPr>
            <p:nvPr/>
          </p:nvSpPr>
          <p:spPr bwMode="auto">
            <a:xfrm>
              <a:off x="2148" y="1007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15" name="Text Box 25"/>
            <p:cNvSpPr txBox="1">
              <a:spLocks noChangeArrowheads="1"/>
            </p:cNvSpPr>
            <p:nvPr/>
          </p:nvSpPr>
          <p:spPr bwMode="auto">
            <a:xfrm>
              <a:off x="2173" y="1032"/>
              <a:ext cx="13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12" name="Group 19"/>
          <p:cNvGrpSpPr>
            <a:grpSpLocks/>
          </p:cNvGrpSpPr>
          <p:nvPr/>
        </p:nvGrpSpPr>
        <p:grpSpPr bwMode="auto">
          <a:xfrm>
            <a:off x="3409950" y="2322513"/>
            <a:ext cx="374650" cy="368300"/>
            <a:chOff x="2148" y="1271"/>
            <a:chExt cx="236" cy="232"/>
          </a:xfrm>
        </p:grpSpPr>
        <p:sp>
          <p:nvSpPr>
            <p:cNvPr id="41011" name="AutoShape 20"/>
            <p:cNvSpPr>
              <a:spLocks noChangeArrowheads="1"/>
            </p:cNvSpPr>
            <p:nvPr/>
          </p:nvSpPr>
          <p:spPr bwMode="auto">
            <a:xfrm>
              <a:off x="2148" y="1271"/>
              <a:ext cx="236" cy="23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12" name="AutoShape 21"/>
            <p:cNvSpPr>
              <a:spLocks noChangeArrowheads="1"/>
            </p:cNvSpPr>
            <p:nvPr/>
          </p:nvSpPr>
          <p:spPr bwMode="auto">
            <a:xfrm>
              <a:off x="2233" y="1271"/>
              <a:ext cx="68" cy="3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13" name="Text Box 22"/>
            <p:cNvSpPr txBox="1">
              <a:spLocks noChangeArrowheads="1"/>
            </p:cNvSpPr>
            <p:nvPr/>
          </p:nvSpPr>
          <p:spPr bwMode="auto">
            <a:xfrm>
              <a:off x="2173" y="1296"/>
              <a:ext cx="1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1200" b="1">
                  <a:latin typeface="Arial" panose="020B0604020202020204" pitchFamily="34" charset="0"/>
                </a:rPr>
                <a:t>S</a:t>
              </a:r>
            </a:p>
          </p:txBody>
        </p:sp>
      </p:grpSp>
      <p:grpSp>
        <p:nvGrpSpPr>
          <p:cNvPr id="13" name="Group 434"/>
          <p:cNvGrpSpPr>
            <a:grpSpLocks/>
          </p:cNvGrpSpPr>
          <p:nvPr/>
        </p:nvGrpSpPr>
        <p:grpSpPr bwMode="auto">
          <a:xfrm>
            <a:off x="2551113" y="2733675"/>
            <a:ext cx="365125" cy="457200"/>
            <a:chOff x="2194" y="1994"/>
            <a:chExt cx="482" cy="548"/>
          </a:xfrm>
        </p:grpSpPr>
        <p:sp>
          <p:nvSpPr>
            <p:cNvPr id="41007" name="AutoShape 435"/>
            <p:cNvSpPr>
              <a:spLocks noChangeArrowheads="1"/>
            </p:cNvSpPr>
            <p:nvPr/>
          </p:nvSpPr>
          <p:spPr bwMode="auto">
            <a:xfrm>
              <a:off x="2194" y="2090"/>
              <a:ext cx="482" cy="45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08" name="AutoShape 436"/>
            <p:cNvSpPr>
              <a:spLocks noChangeArrowheads="1"/>
            </p:cNvSpPr>
            <p:nvPr/>
          </p:nvSpPr>
          <p:spPr bwMode="auto">
            <a:xfrm>
              <a:off x="2368" y="2090"/>
              <a:ext cx="138" cy="6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09" name="Oval 437"/>
            <p:cNvSpPr>
              <a:spLocks noChangeArrowheads="1"/>
            </p:cNvSpPr>
            <p:nvPr/>
          </p:nvSpPr>
          <p:spPr bwMode="auto">
            <a:xfrm>
              <a:off x="233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1010" name="Oval 438"/>
            <p:cNvSpPr>
              <a:spLocks noChangeArrowheads="1"/>
            </p:cNvSpPr>
            <p:nvPr/>
          </p:nvSpPr>
          <p:spPr bwMode="auto">
            <a:xfrm>
              <a:off x="2473" y="1994"/>
              <a:ext cx="68" cy="6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aphicFrame>
        <p:nvGraphicFramePr>
          <p:cNvPr id="162231" name="Object 439"/>
          <p:cNvGraphicFramePr>
            <a:graphicFrameLocks noChangeAspect="1"/>
          </p:cNvGraphicFramePr>
          <p:nvPr/>
        </p:nvGraphicFramePr>
        <p:xfrm>
          <a:off x="8532813" y="2565400"/>
          <a:ext cx="288925" cy="25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9" name="CorelDRAW" r:id="rId29" imgW="1298753" imgH="1146048" progId="CorelDRAW.Graphic.12">
                  <p:embed/>
                </p:oleObj>
              </mc:Choice>
              <mc:Fallback>
                <p:oleObj name="CorelDRAW" r:id="rId29" imgW="1298753" imgH="1146048" progId="CorelDRAW.Graphic.12">
                  <p:embed/>
                  <p:pic>
                    <p:nvPicPr>
                      <p:cNvPr id="0" name="Object 4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2813" y="2565400"/>
                        <a:ext cx="288925" cy="25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2232" name="Object 440"/>
          <p:cNvGraphicFramePr>
            <a:graphicFrameLocks noChangeAspect="1"/>
          </p:cNvGraphicFramePr>
          <p:nvPr/>
        </p:nvGraphicFramePr>
        <p:xfrm>
          <a:off x="684213" y="4508500"/>
          <a:ext cx="288925" cy="25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0" name="CorelDRAW" r:id="rId31" imgW="1298753" imgH="1146048" progId="CorelDRAW.Graphic.12">
                  <p:embed/>
                </p:oleObj>
              </mc:Choice>
              <mc:Fallback>
                <p:oleObj name="CorelDRAW" r:id="rId31" imgW="1298753" imgH="1146048" progId="CorelDRAW.Graphic.12">
                  <p:embed/>
                  <p:pic>
                    <p:nvPicPr>
                      <p:cNvPr id="0" name="Object 4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4508500"/>
                        <a:ext cx="288925" cy="25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233" name="Text Box 441"/>
          <p:cNvSpPr txBox="1">
            <a:spLocks noChangeArrowheads="1"/>
          </p:cNvSpPr>
          <p:nvPr/>
        </p:nvSpPr>
        <p:spPr bwMode="auto">
          <a:xfrm>
            <a:off x="3924300" y="1412875"/>
            <a:ext cx="345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1200"/>
              <a:t>Gruppenführer erteilt Einsatzbefehl an Wassertrupp zum Absichern der Einsatzstelle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C -0.02292 -0.00486 -0.04549 -0.00949 -0.06667 -0.00926 C -0.08785 -0.00902 -0.1184 -0.01574 -0.12708 0.00186 C -0.13576 0.01945 -0.13056 0.06551 -0.11823 0.0963 C -0.1059 0.12709 -0.09913 0.16667 -0.05278 0.18704 C -0.00642 0.20741 0.08628 0.22153 0.15972 0.21852 C 0.23316 0.21551 0.33663 0.18218 0.38733 0.16852 C 0.43837 0.15486 0.43819 0.14283 0.46528 0.13704 C 0.49236 0.13125 0.53264 0.12223 0.55 0.13334 C 0.56736 0.14445 0.5684 0.17408 0.56944 0.20371 " pathEditMode="relative" rAng="0" ptsTypes="aaaaaaaaaa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84" y="1027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C -0.01771 -0.00324 -0.03524 -0.00625 -0.05 -0.00371 C -0.06476 -0.00116 -0.08906 -0.0081 -0.08889 0.01481 C -0.08872 0.03773 -0.07708 0.10509 -0.04861 0.13333 C -0.02014 0.16157 0.05469 0.17384 0.08177 0.18449 " pathEditMode="relative" rAng="0" ptsTypes="aaa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881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C -0.05052 -0.00324 -0.10086 -0.00625 -0.13055 -0.00185 C -0.16024 0.00254 -0.18281 0.00764 -0.17777 0.02592 C -0.17274 0.04421 -0.17378 0.08518 -0.1 0.10741 C -0.02621 0.12963 0.15539 0.16018 0.26528 0.15926 C 0.37518 0.15833 0.49792 0.11319 0.55921 0.10116 " pathEditMode="relative" rAng="0" ptsTypes="aaaaaa">
                                      <p:cBhvr>
                                        <p:cTn id="3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19" y="768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C -0.07951 -0.0162 -0.15885 -0.0324 -0.19722 -0.01481 C -0.23559 0.00278 -0.22361 0.06019 -0.23055 0.10556 C -0.2375 0.15093 -0.23819 0.20417 -0.23889 0.25741 " pathEditMode="relative" ptsTypes="aaaA">
                                      <p:cBhvr>
                                        <p:cTn id="3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888 0.25741 C -0.20225 0.27083 -0.16545 0.28426 -0.09722 0.26296 C -0.02899 0.24167 0.11077 0.17755 0.17084 0.12963 C 0.23091 0.08171 0.2441 0.00741 0.26337 -0.02477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04" y="-1277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921 0.10116 C 0.53507 0.09676 0.45296 0.08565 0.41476 0.07523 C 0.37657 0.06481 0.34775 0.04583 0.33004 0.03819 " pathEditMode="relative" rAng="0" ptsTypes="aaa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58" y="-314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6232 -0.00787 -0.1243 -0.01574 -0.16666 -0.01667 C -0.20902 -0.01759 -0.23767 -0.0118 -0.25416 -0.00555 C -0.27066 0.0007 -0.2717 -0.00463 -0.26527 0.02037 C -0.25885 0.04537 -0.2375 0.10556 -0.21527 0.14445 C -0.19305 0.18333 -0.18177 0.22246 -0.13194 0.25371 C -0.08229 0.28496 0.00921 0.31134 0.08334 0.33148 C 0.15747 0.35162 0.23473 0.36273 0.31233 0.37408 " pathEditMode="relative" rAng="0" ptsTypes="aaaaaaaA">
                                      <p:cBhvr>
                                        <p:cTn id="5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6232 -0.00787 -0.1243 -0.01574 -0.16666 -0.01667 C -0.20902 -0.01759 -0.23767 -0.0118 -0.25416 -0.00555 C -0.27066 0.0007 -0.2717 -0.00463 -0.26527 0.02037 C -0.25885 0.04537 -0.2375 0.10556 -0.21527 0.14445 C -0.19305 0.18333 -0.18177 0.22246 -0.13194 0.25371 C -0.08229 0.28496 0.00921 0.31134 0.08334 0.33148 C 0.15747 0.35162 0.23473 0.36273 0.31233 0.37408 " pathEditMode="relative" ptsTypes="aaaaaaaA">
                                      <p:cBhvr>
                                        <p:cTn id="5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C 5E-6 2.59259E-6 -0.07361 -0.00834 -0.14722 -0.01667 " pathEditMode="relative" ptsTypes="aA">
                                      <p:cBhvr>
                                        <p:cTn id="7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722 -0.01667 C -0.14965 0.03495 -0.15208 0.0868 -0.12916 0.12778 C -0.10625 0.16875 -0.08021 0.21643 -0.00972 0.22963 C 0.06077 0.24282 0.23091 0.21157 0.2941 0.20671 " pathEditMode="relative" rAng="0" ptsTypes="aaaa">
                                      <p:cBhvr>
                                        <p:cTn id="7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23" y="12963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41 0.20671 C 0.23073 0.20972 0.16754 0.21296 0.11632 0.21412 C 0.06511 0.21528 0.02535 0.22731 -0.01284 0.21412 C -0.05104 0.20092 -0.08784 0.17176 -0.11284 0.13449 C -0.13784 0.09722 -0.15034 0.04352 -0.16284 -0.00996 " pathEditMode="relative" ptsTypes="aaaaA">
                                      <p:cBhvr>
                                        <p:cTn id="8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2000"/>
                                        <p:tgtEl>
                                          <p:spTgt spid="162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77 0.18449 C 0.04687 0.17917 0.01215 0.17385 -0.01268 0.16343 C -0.0375 0.15301 -0.0533 0.14398 -0.06771 0.1213 C -0.08212 0.09861 -0.09271 0.03218 -0.09931 0.02685 C -0.1059 0.02153 -0.12292 0.03727 -0.10712 0.08982 C -0.09132 0.14236 -0.07431 0.28241 -0.00469 0.3419 C 0.06493 0.40139 0.225 0.4294 0.31024 0.44699 C 0.39548 0.46459 0.45121 0.45579 0.50712 0.44699 " pathEditMode="relative" ptsTypes="aaaaaaaA">
                                      <p:cBhvr>
                                        <p:cTn id="9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C 0.0691 0.03149 0.14375 0.08218 0.20139 0.08149 C 0.25903 0.08079 0.31545 0.01366 0.34548 -0.00416 " pathEditMode="relative" rAng="0" ptsTypes="aaa">
                                      <p:cBhvr>
                                        <p:cTn id="10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74" y="3889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33125 0.04004 C 0.2783 0.02778 0.09809 -0.03519 0.01337 -0.03403 C -0.07135 -0.03287 -0.20625 0.02454 -0.17691 0.04745 C -0.14757 0.07037 0.06737 0.08194 0.18976 0.10301 C 0.31216 0.12407 0.49532 0.13472 0.55782 0.17338 C 0.62014 0.21204 0.56337 0.30092 0.56476 0.33449 " pathEditMode="relative" rAng="0" ptsTypes="aaaaaa">
                                      <p:cBhvr>
                                        <p:cTn id="1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31" y="10949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25921 -0.02107 C 0.2125 -0.02732 0.05452 -0.05995 -0.02135 -0.0581 C -0.09722 -0.05625 -0.22482 -0.03218 -0.19583 -0.00926 C -0.16684 0.01366 0.0375 0.05995 0.15278 0.07963 C 0.26806 0.0993 0.42674 0.0868 0.49584 0.10926 C 0.56493 0.13171 0.55261 0.19236 0.56754 0.21412 " pathEditMode="relative" rAng="0" ptsTypes="aaaaaa">
                                      <p:cBhvr>
                                        <p:cTn id="1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85" y="9815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233 0.37268 C 0.2625 0.37106 0.10816 0.37593 0.01354 0.36412 C -0.08107 0.35231 -0.20191 0.37639 -0.2559 0.30116 C -0.30989 0.22593 -0.29878 -0.00671 -0.31007 -0.08773 " pathEditMode="relative" rAng="0" ptsTypes="aaaa">
                                      <p:cBhvr>
                                        <p:cTn id="1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8" y="-22847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81 0.37338 C 0.24063 0.37454 -0.02239 0.39537 -0.11562 0.38079 C -0.20885 0.3662 -0.22187 0.3544 -0.24757 0.28634 C -0.27326 0.21829 -0.26493 0.0375 -0.26944 -0.02801 " pathEditMode="relative" rAng="0" ptsTypes="aaaa">
                                      <p:cBhvr>
                                        <p:cTn id="1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53" y="-18981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41 -0.00416 C 0.31979 0.01713 0.2651 0.1051 0.19965 0.12362 C 0.1342 0.14213 0.00868 0.15487 -0.04896 0.10695 C -0.1066 0.05903 -0.12639 -0.05231 -0.14618 -0.16342 " pathEditMode="relative" rAng="0" ptsTypes="aaaa">
                                      <p:cBhvr>
                                        <p:cTn id="1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1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31 -0.15972 C -0.14288 -0.13402 -0.13386 -0.03796 -0.1309 -0.00601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2" y="7685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989 -0.08796 C -0.31388 -0.03634 -0.3177 0.01528 -0.3177 0.04861 C -0.3177 0.08195 -0.31388 0.09676 -0.30989 0.11158 " pathEditMode="relative" ptsTypes="aaA">
                                      <p:cBhvr>
                                        <p:cTn id="1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84 -0.02847 C -0.27239 -0.01273 -0.27673 0.00116 -0.27639 0.03472 C -0.27604 0.06829 -0.2684 0.14398 -0.26632 0.17268 " pathEditMode="relative" rAng="0" ptsTypes="aaa">
                                      <p:cBhvr>
                                        <p:cTn id="1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091 -0.00602 C -0.04861 0.06111 0.03368 0.12847 0.11354 0.17546 C 0.1934 0.22245 0.27083 0.24884 0.34826 0.27546 " pathEditMode="relative" ptsTypes="aaA">
                                      <p:cBhvr>
                                        <p:cTn id="1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702 0.27315 C 0.55903 0.34491 0.55122 0.41667 0.51181 0.46204 C 0.4724 0.50741 0.40157 0.52662 0.33073 0.54607 " pathEditMode="relative" ptsTypes="aaA">
                                      <p:cBhvr>
                                        <p:cTn id="16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702 0.27315 C 0.56372 0.31944 0.5533 0.36782 0.53559 0.39907 C 0.51789 0.43032 0.4875 0.44699 0.46059 0.46042 C 0.43368 0.47384 0.39237 0.475 0.37448 0.47893 " pathEditMode="relative" rAng="0" ptsTypes="aaaa">
                                      <p:cBhvr>
                                        <p:cTn id="1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35" y="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826 0.27547 C 0.34757 0.24746 0.32795 0.15417 0.3441 0.10695 C 0.36024 0.05973 0.40156 0.00718 0.44548 -0.00787 C 0.48941 -0.02291 0.57465 0.0007 0.60798 0.01621 C 0.64132 0.03172 0.63767 0.07037 0.64548 0.08473 " pathEditMode="relative" rAng="0" ptsTypes="aaaaa">
                                      <p:cBhvr>
                                        <p:cTn id="1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37" y="-1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195" grpId="0"/>
      <p:bldP spid="162195" grpId="1"/>
      <p:bldP spid="162196" grpId="0" build="allAtOnce"/>
      <p:bldP spid="162201" grpId="0"/>
      <p:bldP spid="162201" grpId="1"/>
      <p:bldP spid="162202" grpId="0"/>
      <p:bldP spid="162202" grpId="1"/>
      <p:bldP spid="162203" grpId="0"/>
      <p:bldP spid="162203" grpId="1"/>
      <p:bldP spid="162205" grpId="0"/>
      <p:bldP spid="162205" grpId="1"/>
      <p:bldP spid="162207" grpId="0"/>
      <p:bldP spid="162207" grpId="1"/>
      <p:bldP spid="162210" grpId="0" build="allAtOnce"/>
      <p:bldP spid="162212" grpId="0"/>
      <p:bldP spid="162212" grpId="1"/>
      <p:bldP spid="162213" grpId="0"/>
      <p:bldP spid="162213" grpId="1"/>
      <p:bldP spid="162218" grpId="0"/>
      <p:bldP spid="162218" grpId="1"/>
      <p:bldP spid="162219" grpId="0"/>
      <p:bldP spid="162219" grpId="1"/>
      <p:bldP spid="162221" grpId="0"/>
      <p:bldP spid="162221" grpId="1"/>
      <p:bldP spid="162222" grpId="0"/>
      <p:bldP spid="162222" grpId="1"/>
      <p:bldP spid="162224" grpId="0"/>
      <p:bldP spid="162225" grpId="0" animBg="1"/>
      <p:bldP spid="162233" grpId="0"/>
      <p:bldP spid="162233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684213" y="333375"/>
            <a:ext cx="7559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Alternativer Hilfeleistungseinsatz  - Silber / Gold -</a:t>
            </a:r>
            <a:endParaRPr lang="de-DE" altLang="de-DE" b="1">
              <a:latin typeface="Arial" panose="020B0604020202020204" pitchFamily="34" charset="0"/>
            </a:endParaRPr>
          </a:p>
        </p:txBody>
      </p:sp>
      <p:pic>
        <p:nvPicPr>
          <p:cNvPr id="41987" name="Picture 3" descr="Kettensäge-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2479675"/>
            <a:ext cx="1749425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5" descr="Schaumrohr-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471738"/>
            <a:ext cx="1747837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6" descr="Zumischer-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8" y="2471738"/>
            <a:ext cx="1747837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7" descr="Schiebleiter Mastwurf um Zugsei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924175"/>
            <a:ext cx="1749425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827088" y="908050"/>
            <a:ext cx="734536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/>
              <a:t>Angriffstrupp rüstet sich mit zwei Feuerwehrleinen aus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/>
              <a:t>- befestigt die bereitgelegten Feuerwehrgeräte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000"/>
              <a:t>- sticht an bereitgestellter Leiter den Mastwurf</a:t>
            </a:r>
          </a:p>
        </p:txBody>
      </p:sp>
      <p:pic>
        <p:nvPicPr>
          <p:cNvPr id="41992" name="Picture 11" descr="hängender Schaummittelhebälter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941888"/>
            <a:ext cx="1944687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5327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Schriftliche Prüfung - Gold -</a:t>
            </a: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661988" y="1166813"/>
            <a:ext cx="4702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</a:rPr>
              <a:t>Mit Erfolg abgeschlossen, wenn:</a:t>
            </a:r>
          </a:p>
        </p:txBody>
      </p:sp>
      <p:sp>
        <p:nvSpPr>
          <p:cNvPr id="43012" name="Rectangle 6"/>
          <p:cNvSpPr>
            <a:spLocks noChangeArrowheads="1"/>
          </p:cNvSpPr>
          <p:nvPr/>
        </p:nvSpPr>
        <p:spPr bwMode="auto">
          <a:xfrm>
            <a:off x="3708400" y="2060575"/>
            <a:ext cx="1416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Anzahl der </a:t>
            </a:r>
            <a:br>
              <a:rPr lang="de-DE" altLang="de-DE" b="1">
                <a:latin typeface="Arial" panose="020B0604020202020204" pitchFamily="34" charset="0"/>
              </a:rPr>
            </a:br>
            <a:r>
              <a:rPr lang="de-DE" altLang="de-DE" b="1">
                <a:latin typeface="Arial" panose="020B0604020202020204" pitchFamily="34" charset="0"/>
              </a:rPr>
              <a:t>Fragen</a:t>
            </a:r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5502275" y="2060575"/>
            <a:ext cx="1517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de-DE" altLang="de-DE" b="1">
                <a:latin typeface="Arial" panose="020B0604020202020204" pitchFamily="34" charset="0"/>
              </a:rPr>
              <a:t>mindestens </a:t>
            </a:r>
            <a:br>
              <a:rPr lang="de-DE" altLang="de-DE" b="1">
                <a:latin typeface="Arial" panose="020B0604020202020204" pitchFamily="34" charset="0"/>
              </a:rPr>
            </a:br>
            <a:r>
              <a:rPr lang="de-DE" altLang="de-DE" b="1">
                <a:latin typeface="Arial" panose="020B0604020202020204" pitchFamily="34" charset="0"/>
              </a:rPr>
              <a:t>richtig</a:t>
            </a:r>
          </a:p>
        </p:txBody>
      </p:sp>
      <p:grpSp>
        <p:nvGrpSpPr>
          <p:cNvPr id="43014" name="Group 8"/>
          <p:cNvGrpSpPr>
            <a:grpSpLocks/>
          </p:cNvGrpSpPr>
          <p:nvPr/>
        </p:nvGrpSpPr>
        <p:grpSpPr bwMode="auto">
          <a:xfrm>
            <a:off x="1666875" y="2751138"/>
            <a:ext cx="5472113" cy="1489075"/>
            <a:chOff x="295" y="1597"/>
            <a:chExt cx="5170" cy="938"/>
          </a:xfrm>
        </p:grpSpPr>
        <p:sp>
          <p:nvSpPr>
            <p:cNvPr id="43031" name="Line 9"/>
            <p:cNvSpPr>
              <a:spLocks noChangeShapeType="1"/>
            </p:cNvSpPr>
            <p:nvPr/>
          </p:nvSpPr>
          <p:spPr bwMode="auto">
            <a:xfrm>
              <a:off x="295" y="1597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32" name="Line 10"/>
            <p:cNvSpPr>
              <a:spLocks noChangeShapeType="1"/>
            </p:cNvSpPr>
            <p:nvPr/>
          </p:nvSpPr>
          <p:spPr bwMode="auto">
            <a:xfrm>
              <a:off x="295" y="2081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33" name="Line 11"/>
            <p:cNvSpPr>
              <a:spLocks noChangeShapeType="1"/>
            </p:cNvSpPr>
            <p:nvPr/>
          </p:nvSpPr>
          <p:spPr bwMode="auto">
            <a:xfrm>
              <a:off x="295" y="2535"/>
              <a:ext cx="5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3015" name="Group 21"/>
          <p:cNvGrpSpPr>
            <a:grpSpLocks/>
          </p:cNvGrpSpPr>
          <p:nvPr/>
        </p:nvGrpSpPr>
        <p:grpSpPr bwMode="auto">
          <a:xfrm>
            <a:off x="3581400" y="2543175"/>
            <a:ext cx="1757363" cy="2541588"/>
            <a:chOff x="2136" y="1466"/>
            <a:chExt cx="1107" cy="1374"/>
          </a:xfrm>
        </p:grpSpPr>
        <p:sp>
          <p:nvSpPr>
            <p:cNvPr id="43029" name="Line 12"/>
            <p:cNvSpPr>
              <a:spLocks noChangeShapeType="1"/>
            </p:cNvSpPr>
            <p:nvPr/>
          </p:nvSpPr>
          <p:spPr bwMode="auto">
            <a:xfrm>
              <a:off x="2136" y="1466"/>
              <a:ext cx="0" cy="13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30" name="Line 13"/>
            <p:cNvSpPr>
              <a:spLocks noChangeShapeType="1"/>
            </p:cNvSpPr>
            <p:nvPr/>
          </p:nvSpPr>
          <p:spPr bwMode="auto">
            <a:xfrm>
              <a:off x="3243" y="1466"/>
              <a:ext cx="0" cy="13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051050" y="3654425"/>
            <a:ext cx="4592638" cy="400050"/>
            <a:chOff x="1305" y="2350"/>
            <a:chExt cx="2893" cy="252"/>
          </a:xfrm>
        </p:grpSpPr>
        <p:sp>
          <p:nvSpPr>
            <p:cNvPr id="43026" name="Text Box 14"/>
            <p:cNvSpPr txBox="1">
              <a:spLocks noChangeArrowheads="1"/>
            </p:cNvSpPr>
            <p:nvPr/>
          </p:nvSpPr>
          <p:spPr bwMode="auto">
            <a:xfrm>
              <a:off x="1305" y="2352"/>
              <a:ext cx="95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000" b="1">
                  <a:latin typeface="Arial" panose="020B0604020202020204" pitchFamily="34" charset="0"/>
                </a:rPr>
                <a:t>Maschinist</a:t>
              </a:r>
            </a:p>
          </p:txBody>
        </p:sp>
        <p:sp>
          <p:nvSpPr>
            <p:cNvPr id="43027" name="Rectangle 15"/>
            <p:cNvSpPr>
              <a:spLocks noChangeArrowheads="1"/>
            </p:cNvSpPr>
            <p:nvPr/>
          </p:nvSpPr>
          <p:spPr bwMode="auto">
            <a:xfrm>
              <a:off x="2642" y="2350"/>
              <a:ext cx="29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30</a:t>
              </a:r>
            </a:p>
          </p:txBody>
        </p:sp>
        <p:sp>
          <p:nvSpPr>
            <p:cNvPr id="43028" name="Rectangle 16"/>
            <p:cNvSpPr>
              <a:spLocks noChangeArrowheads="1"/>
            </p:cNvSpPr>
            <p:nvPr/>
          </p:nvSpPr>
          <p:spPr bwMode="auto">
            <a:xfrm>
              <a:off x="3718" y="2350"/>
              <a:ext cx="48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75 %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1547813" y="2925763"/>
            <a:ext cx="5035550" cy="412750"/>
            <a:chOff x="1004" y="1843"/>
            <a:chExt cx="3172" cy="260"/>
          </a:xfrm>
        </p:grpSpPr>
        <p:sp>
          <p:nvSpPr>
            <p:cNvPr id="43023" name="Text Box 17"/>
            <p:cNvSpPr txBox="1">
              <a:spLocks noChangeArrowheads="1"/>
            </p:cNvSpPr>
            <p:nvPr/>
          </p:nvSpPr>
          <p:spPr bwMode="auto">
            <a:xfrm>
              <a:off x="1004" y="1853"/>
              <a:ext cx="129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000" b="1">
                  <a:latin typeface="Arial" panose="020B0604020202020204" pitchFamily="34" charset="0"/>
                </a:rPr>
                <a:t>Gruppenführer</a:t>
              </a:r>
            </a:p>
          </p:txBody>
        </p:sp>
        <p:sp>
          <p:nvSpPr>
            <p:cNvPr id="43024" name="Rectangle 18"/>
            <p:cNvSpPr>
              <a:spLocks noChangeArrowheads="1"/>
            </p:cNvSpPr>
            <p:nvPr/>
          </p:nvSpPr>
          <p:spPr bwMode="auto">
            <a:xfrm>
              <a:off x="2642" y="1843"/>
              <a:ext cx="29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30</a:t>
              </a:r>
            </a:p>
          </p:txBody>
        </p:sp>
        <p:sp>
          <p:nvSpPr>
            <p:cNvPr id="43025" name="Rectangle 19"/>
            <p:cNvSpPr>
              <a:spLocks noChangeArrowheads="1"/>
            </p:cNvSpPr>
            <p:nvPr/>
          </p:nvSpPr>
          <p:spPr bwMode="auto">
            <a:xfrm>
              <a:off x="3740" y="1843"/>
              <a:ext cx="43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2000" b="1">
                  <a:latin typeface="Arial" panose="020B0604020202020204" pitchFamily="34" charset="0"/>
                </a:rPr>
                <a:t>75%</a:t>
              </a: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1979613" y="4360863"/>
            <a:ext cx="5335587" cy="701675"/>
            <a:chOff x="1247" y="2747"/>
            <a:chExt cx="3361" cy="442"/>
          </a:xfrm>
        </p:grpSpPr>
        <p:sp>
          <p:nvSpPr>
            <p:cNvPr id="43020" name="Text Box 20"/>
            <p:cNvSpPr txBox="1">
              <a:spLocks noChangeArrowheads="1"/>
            </p:cNvSpPr>
            <p:nvPr/>
          </p:nvSpPr>
          <p:spPr bwMode="auto">
            <a:xfrm>
              <a:off x="1247" y="2755"/>
              <a:ext cx="120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sz="2000" b="1">
                  <a:latin typeface="Arial" panose="020B0604020202020204" pitchFamily="34" charset="0"/>
                </a:rPr>
                <a:t>Mannschaft</a:t>
              </a:r>
            </a:p>
          </p:txBody>
        </p:sp>
        <p:sp>
          <p:nvSpPr>
            <p:cNvPr id="43021" name="Rectangle 22"/>
            <p:cNvSpPr>
              <a:spLocks noChangeArrowheads="1"/>
            </p:cNvSpPr>
            <p:nvPr/>
          </p:nvSpPr>
          <p:spPr bwMode="auto">
            <a:xfrm>
              <a:off x="2524" y="2752"/>
              <a:ext cx="50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/>
              <a:r>
                <a:rPr lang="de-DE" altLang="de-DE" sz="1400">
                  <a:latin typeface="Arial" panose="020B0604020202020204" pitchFamily="34" charset="0"/>
                </a:rPr>
                <a:t> </a:t>
              </a:r>
              <a:r>
                <a:rPr lang="de-DE" altLang="de-DE" sz="2000" b="1">
                  <a:latin typeface="Arial" panose="020B0604020202020204" pitchFamily="34" charset="0"/>
                </a:rPr>
                <a:t>je 30</a:t>
              </a:r>
            </a:p>
          </p:txBody>
        </p:sp>
        <p:sp>
          <p:nvSpPr>
            <p:cNvPr id="43022" name="Rectangle 24"/>
            <p:cNvSpPr>
              <a:spLocks noChangeArrowheads="1"/>
            </p:cNvSpPr>
            <p:nvPr/>
          </p:nvSpPr>
          <p:spPr bwMode="auto">
            <a:xfrm>
              <a:off x="3402" y="2747"/>
              <a:ext cx="120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r>
                <a:rPr lang="de-DE" altLang="de-DE" sz="2000" b="1">
                  <a:latin typeface="Arial" panose="020B0604020202020204" pitchFamily="34" charset="0"/>
                </a:rPr>
                <a:t>       75%</a:t>
              </a:r>
              <a:br>
                <a:rPr lang="de-DE" altLang="de-DE" sz="2000" b="1">
                  <a:latin typeface="Arial" panose="020B0604020202020204" pitchFamily="34" charset="0"/>
                </a:rPr>
              </a:br>
              <a:r>
                <a:rPr lang="de-DE" altLang="de-DE" sz="2000" b="1">
                  <a:latin typeface="Arial" panose="020B0604020202020204" pitchFamily="34" charset="0"/>
                </a:rPr>
                <a:t> </a:t>
              </a:r>
              <a:r>
                <a:rPr lang="de-DE" altLang="de-DE" b="1"/>
                <a:t>in der Summe</a:t>
              </a:r>
              <a:r>
                <a:rPr lang="de-DE" altLang="de-DE"/>
                <a:t> </a:t>
              </a:r>
            </a:p>
          </p:txBody>
        </p:sp>
      </p:grpSp>
      <p:sp>
        <p:nvSpPr>
          <p:cNvPr id="180253" name="Text Box 29"/>
          <p:cNvSpPr txBox="1">
            <a:spLocks noChangeArrowheads="1"/>
          </p:cNvSpPr>
          <p:nvPr/>
        </p:nvSpPr>
        <p:spPr bwMode="auto">
          <a:xfrm>
            <a:off x="547688" y="5445125"/>
            <a:ext cx="8280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>
                <a:latin typeface="Arial" panose="020B0604020202020204" pitchFamily="34" charset="0"/>
              </a:rPr>
              <a:t>Fragebögen werden aus dem vorgegebenen Fragenkatalog zusammengestellt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18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5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4"/>
          <p:cNvSpPr txBox="1">
            <a:spLocks noChangeArrowheads="1"/>
          </p:cNvSpPr>
          <p:nvPr/>
        </p:nvSpPr>
        <p:spPr bwMode="auto">
          <a:xfrm>
            <a:off x="971550" y="1196975"/>
            <a:ext cx="7345363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5400" b="1">
                <a:latin typeface="Arial" panose="020B0604020202020204" pitchFamily="34" charset="0"/>
              </a:rPr>
              <a:t>Vielen Dank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altLang="de-DE" sz="5400" b="1">
                <a:latin typeface="Arial" panose="020B0604020202020204" pitchFamily="34" charset="0"/>
              </a:rPr>
              <a:t>für Ihre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altLang="de-DE" sz="5400" b="1">
                <a:latin typeface="Arial" panose="020B0604020202020204" pitchFamily="34" charset="0"/>
              </a:rPr>
              <a:t>Aufmerksamkeit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84213" y="549275"/>
            <a:ext cx="5256212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Voraussetzung für die Teilnahme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Persönliche Voraussetzungen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1258888" y="1679575"/>
            <a:ext cx="1081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Silber</a:t>
            </a:r>
            <a:endParaRPr lang="de-DE" altLang="de-DE" sz="2400"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86377" name="Rectangle 9"/>
          <p:cNvSpPr>
            <a:spLocks noChangeArrowheads="1"/>
          </p:cNvSpPr>
          <p:nvPr/>
        </p:nvSpPr>
        <p:spPr bwMode="auto">
          <a:xfrm>
            <a:off x="1238250" y="2224088"/>
            <a:ext cx="6985000" cy="401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aktive Feuerwehrangehörige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alle Truppmannausbildung Teil 1</a:t>
            </a:r>
          </a:p>
          <a:p>
            <a:pPr eaLnBrk="1" hangingPunct="1"/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   und Sprechfunkerlehrgang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Gruppenführer und Maschinist mit Lehrgang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alle Atemschutzgeräteträger mit</a:t>
            </a:r>
          </a:p>
          <a:p>
            <a:pPr eaLnBrk="1" hangingPunct="1"/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   gültiger G26.3 - Untersuchung</a:t>
            </a:r>
            <a:b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</a:br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Erwerb setzt die Abnahme von Bronze</a:t>
            </a:r>
          </a:p>
          <a:p>
            <a:pPr eaLnBrk="1" hangingPunct="1"/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   mindestens im Vorjahr voraus</a:t>
            </a:r>
            <a:r>
              <a:rPr lang="de-DE" altLang="de-DE">
                <a:sym typeface="Wingdings" panose="05000000000000000000" pitchFamily="2" charset="2"/>
              </a:rPr>
              <a:t> </a:t>
            </a:r>
            <a:br>
              <a:rPr lang="de-DE" altLang="de-DE">
                <a:sym typeface="Wingdings" panose="05000000000000000000" pitchFamily="2" charset="2"/>
              </a:rPr>
            </a:br>
            <a:endParaRPr lang="de-DE" altLang="de-DE"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8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84213" y="549275"/>
            <a:ext cx="5256212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Voraussetzung für die Teilnahme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Persönliche Voraussetzungen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1258888" y="1700213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Gold</a:t>
            </a:r>
            <a:endParaRPr lang="de-DE" altLang="de-DE" sz="2400"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85354" name="Rectangle 10"/>
          <p:cNvSpPr>
            <a:spLocks noChangeArrowheads="1"/>
          </p:cNvSpPr>
          <p:nvPr/>
        </p:nvSpPr>
        <p:spPr bwMode="auto">
          <a:xfrm>
            <a:off x="1230313" y="2281238"/>
            <a:ext cx="748823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aktive Feuerwehrangehörige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alle Truppführerausbildung</a:t>
            </a:r>
            <a:b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</a:b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   mit Sprechfunkerlehrgang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Gruppenführer und Maschinist mit Lehrgang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alle Atemschutzgeräteträger mit</a:t>
            </a:r>
          </a:p>
          <a:p>
            <a:pPr eaLnBrk="1" hangingPunct="1"/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   gültige G26.3 - Untersuchung</a:t>
            </a:r>
          </a:p>
          <a:p>
            <a:pPr eaLnBrk="1" hangingPunct="1"/>
            <a:endParaRPr lang="de-DE" altLang="de-DE" sz="120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Erwerb setzt die Abnahme von Silber</a:t>
            </a:r>
          </a:p>
          <a:p>
            <a:pPr eaLnBrk="1" hangingPunct="1"/>
            <a:r>
              <a:rPr lang="de-DE" altLang="de-DE" sz="2400">
                <a:latin typeface="Arial" panose="020B0604020202020204" pitchFamily="34" charset="0"/>
                <a:sym typeface="Wingdings" panose="05000000000000000000" pitchFamily="2" charset="2"/>
              </a:rPr>
              <a:t>    mindestens im Vorjahr voraus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85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52562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Voraussetzung für die Teilnahme</a:t>
            </a:r>
          </a:p>
          <a:p>
            <a:pPr eaLnBrk="1" hangingPunct="1"/>
            <a:r>
              <a:rPr lang="de-DE" altLang="de-DE" sz="2400" b="1">
                <a:latin typeface="Arial" panose="020B0604020202020204" pitchFamily="34" charset="0"/>
              </a:rPr>
              <a:t>- Persönliche Schutzausrüstung -</a:t>
            </a:r>
          </a:p>
        </p:txBody>
      </p:sp>
      <p:pic>
        <p:nvPicPr>
          <p:cNvPr id="9219" name="Picture 6" descr="Persönliche Schutzkleidu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162877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5526088" y="3149600"/>
            <a:ext cx="26638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b="1">
                <a:latin typeface="Arial" panose="020B0604020202020204" pitchFamily="34" charset="0"/>
              </a:rPr>
              <a:t>zugelassene</a:t>
            </a:r>
          </a:p>
          <a:p>
            <a:pPr eaLnBrk="1" hangingPunct="1"/>
            <a:r>
              <a:rPr lang="de-DE" altLang="de-DE" b="1">
                <a:latin typeface="Arial" panose="020B0604020202020204" pitchFamily="34" charset="0"/>
              </a:rPr>
              <a:t>Feuerwehr - Schutzkleidung</a:t>
            </a:r>
          </a:p>
        </p:txBody>
      </p:sp>
      <p:sp>
        <p:nvSpPr>
          <p:cNvPr id="9221" name="Line 9"/>
          <p:cNvSpPr>
            <a:spLocks noChangeShapeType="1"/>
          </p:cNvSpPr>
          <p:nvPr/>
        </p:nvSpPr>
        <p:spPr bwMode="auto">
          <a:xfrm>
            <a:off x="4789488" y="2997200"/>
            <a:ext cx="7191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222" name="Line 10"/>
          <p:cNvSpPr>
            <a:spLocks noChangeShapeType="1"/>
          </p:cNvSpPr>
          <p:nvPr/>
        </p:nvSpPr>
        <p:spPr bwMode="auto">
          <a:xfrm flipV="1">
            <a:off x="4500563" y="3429000"/>
            <a:ext cx="1008062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212725" y="1789113"/>
            <a:ext cx="288131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/>
            <a:r>
              <a:rPr lang="de-DE" altLang="de-DE" b="1">
                <a:latin typeface="Arial" panose="020B0604020202020204" pitchFamily="34" charset="0"/>
              </a:rPr>
              <a:t>Feuerwehrhelm mit Nackenschutz</a:t>
            </a:r>
          </a:p>
          <a:p>
            <a:pPr algn="r" eaLnBrk="1" hangingPunct="1"/>
            <a:r>
              <a:rPr lang="de-DE" altLang="de-DE" b="1">
                <a:latin typeface="Arial" panose="020B0604020202020204" pitchFamily="34" charset="0"/>
              </a:rPr>
              <a:t>und/oder Helmtuch</a:t>
            </a:r>
          </a:p>
        </p:txBody>
      </p:sp>
      <p:sp>
        <p:nvSpPr>
          <p:cNvPr id="9224" name="Line 12"/>
          <p:cNvSpPr>
            <a:spLocks noChangeShapeType="1"/>
          </p:cNvSpPr>
          <p:nvPr/>
        </p:nvSpPr>
        <p:spPr bwMode="auto">
          <a:xfrm flipH="1">
            <a:off x="3132138" y="1989138"/>
            <a:ext cx="64770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225" name="Text Box 13"/>
          <p:cNvSpPr txBox="1">
            <a:spLocks noChangeArrowheads="1"/>
          </p:cNvSpPr>
          <p:nvPr/>
        </p:nvSpPr>
        <p:spPr bwMode="auto">
          <a:xfrm>
            <a:off x="539750" y="5084763"/>
            <a:ext cx="2736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b="1">
                <a:latin typeface="Arial" panose="020B0604020202020204" pitchFamily="34" charset="0"/>
              </a:rPr>
              <a:t>Feuerwehr-Schutzhandschuhe</a:t>
            </a:r>
          </a:p>
        </p:txBody>
      </p:sp>
      <p:sp>
        <p:nvSpPr>
          <p:cNvPr id="9226" name="Line 14"/>
          <p:cNvSpPr>
            <a:spLocks noChangeShapeType="1"/>
          </p:cNvSpPr>
          <p:nvPr/>
        </p:nvSpPr>
        <p:spPr bwMode="auto">
          <a:xfrm flipV="1">
            <a:off x="2700338" y="4076700"/>
            <a:ext cx="64770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227" name="Text Box 15"/>
          <p:cNvSpPr txBox="1">
            <a:spLocks noChangeArrowheads="1"/>
          </p:cNvSpPr>
          <p:nvPr/>
        </p:nvSpPr>
        <p:spPr bwMode="auto">
          <a:xfrm>
            <a:off x="5724525" y="5084763"/>
            <a:ext cx="2879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b="1">
                <a:latin typeface="Arial" panose="020B0604020202020204" pitchFamily="34" charset="0"/>
              </a:rPr>
              <a:t>Feuerwehr-Sicherheitsschuhwerk</a:t>
            </a:r>
          </a:p>
        </p:txBody>
      </p:sp>
      <p:sp>
        <p:nvSpPr>
          <p:cNvPr id="9228" name="Text Box 16"/>
          <p:cNvSpPr txBox="1">
            <a:spLocks noChangeArrowheads="1"/>
          </p:cNvSpPr>
          <p:nvPr/>
        </p:nvSpPr>
        <p:spPr bwMode="auto">
          <a:xfrm>
            <a:off x="0" y="3068638"/>
            <a:ext cx="29527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/>
            <a:r>
              <a:rPr lang="de-DE" altLang="de-DE" b="1">
                <a:latin typeface="Arial" panose="020B0604020202020204" pitchFamily="34" charset="0"/>
              </a:rPr>
              <a:t>Feuerwehr-Haltegurt</a:t>
            </a:r>
          </a:p>
          <a:p>
            <a:pPr algn="r" eaLnBrk="1" hangingPunct="1"/>
            <a:r>
              <a:rPr lang="de-DE" altLang="de-DE" b="1">
                <a:latin typeface="Arial" panose="020B0604020202020204" pitchFamily="34" charset="0"/>
              </a:rPr>
              <a:t>(Gurte nach alter Norm zulässig,</a:t>
            </a:r>
            <a:br>
              <a:rPr lang="de-DE" altLang="de-DE" b="1">
                <a:latin typeface="Arial" panose="020B0604020202020204" pitchFamily="34" charset="0"/>
              </a:rPr>
            </a:br>
            <a:r>
              <a:rPr lang="de-DE" altLang="de-DE" b="1">
                <a:latin typeface="Arial" panose="020B0604020202020204" pitchFamily="34" charset="0"/>
              </a:rPr>
              <a:t>kein Gurt für den Maschinist)</a:t>
            </a:r>
          </a:p>
        </p:txBody>
      </p:sp>
      <p:sp>
        <p:nvSpPr>
          <p:cNvPr id="9229" name="Line 17"/>
          <p:cNvSpPr>
            <a:spLocks noChangeShapeType="1"/>
          </p:cNvSpPr>
          <p:nvPr/>
        </p:nvSpPr>
        <p:spPr bwMode="auto">
          <a:xfrm>
            <a:off x="2916238" y="3284538"/>
            <a:ext cx="10080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2114" name="Rectangle 18"/>
          <p:cNvSpPr>
            <a:spLocks noChangeArrowheads="1"/>
          </p:cNvSpPr>
          <p:nvPr/>
        </p:nvSpPr>
        <p:spPr bwMode="auto">
          <a:xfrm>
            <a:off x="4716463" y="1700213"/>
            <a:ext cx="42481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b="1">
                <a:latin typeface="Arial" panose="020B0604020202020204" pitchFamily="34" charset="0"/>
              </a:rPr>
              <a:t>Die Atemschutzgeräteträger müssen</a:t>
            </a:r>
          </a:p>
          <a:p>
            <a:pPr eaLnBrk="1" hangingPunct="1"/>
            <a:r>
              <a:rPr lang="de-DE" altLang="de-DE" b="1">
                <a:latin typeface="Arial" panose="020B0604020202020204" pitchFamily="34" charset="0"/>
              </a:rPr>
              <a:t>mit Feuerschutzhauben ausgestattet</a:t>
            </a:r>
          </a:p>
          <a:p>
            <a:pPr eaLnBrk="1" hangingPunct="1"/>
            <a:r>
              <a:rPr lang="de-DE" altLang="de-DE" b="1">
                <a:latin typeface="Arial" panose="020B0604020202020204" pitchFamily="34" charset="0"/>
              </a:rPr>
              <a:t>sein </a:t>
            </a:r>
          </a:p>
        </p:txBody>
      </p:sp>
      <p:sp>
        <p:nvSpPr>
          <p:cNvPr id="9231" name="Freeform 19"/>
          <p:cNvSpPr>
            <a:spLocks/>
          </p:cNvSpPr>
          <p:nvPr/>
        </p:nvSpPr>
        <p:spPr bwMode="auto">
          <a:xfrm>
            <a:off x="4813300" y="5516563"/>
            <a:ext cx="838200" cy="363537"/>
          </a:xfrm>
          <a:custGeom>
            <a:avLst/>
            <a:gdLst>
              <a:gd name="T0" fmla="*/ 2147483646 w 888"/>
              <a:gd name="T1" fmla="*/ 0 h 296"/>
              <a:gd name="T2" fmla="*/ 0 w 888"/>
              <a:gd name="T3" fmla="*/ 2147483646 h 296"/>
              <a:gd name="T4" fmla="*/ 0 60000 65536"/>
              <a:gd name="T5" fmla="*/ 0 60000 65536"/>
              <a:gd name="T6" fmla="*/ 0 w 888"/>
              <a:gd name="T7" fmla="*/ 0 h 296"/>
              <a:gd name="T8" fmla="*/ 888 w 888"/>
              <a:gd name="T9" fmla="*/ 296 h 2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88" h="296">
                <a:moveTo>
                  <a:pt x="888" y="0"/>
                </a:moveTo>
                <a:lnTo>
                  <a:pt x="0" y="2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14" grpId="0"/>
      <p:bldP spid="1321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12"/>
          <p:cNvSpPr txBox="1">
            <a:spLocks noChangeArrowheads="1"/>
          </p:cNvSpPr>
          <p:nvPr/>
        </p:nvSpPr>
        <p:spPr bwMode="auto">
          <a:xfrm>
            <a:off x="684213" y="54927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Zusammensetzung der Gruppen</a:t>
            </a:r>
          </a:p>
        </p:txBody>
      </p:sp>
      <p:sp>
        <p:nvSpPr>
          <p:cNvPr id="2161" name="Text Box 113"/>
          <p:cNvSpPr txBox="1">
            <a:spLocks noChangeArrowheads="1"/>
          </p:cNvSpPr>
          <p:nvPr/>
        </p:nvSpPr>
        <p:spPr bwMode="auto">
          <a:xfrm>
            <a:off x="395288" y="4035425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Char char="-"/>
            </a:pPr>
            <a:r>
              <a:rPr lang="de-DE" altLang="de-DE" sz="2400">
                <a:latin typeface="Arial" panose="020B0604020202020204" pitchFamily="34" charset="0"/>
              </a:rPr>
              <a:t> aus einer Gemeindefeuerwehr</a:t>
            </a:r>
          </a:p>
          <a:p>
            <a:pPr eaLnBrk="1" hangingPunct="1">
              <a:spcBef>
                <a:spcPct val="35000"/>
              </a:spcBef>
              <a:buFontTx/>
              <a:buChar char="-"/>
            </a:pPr>
            <a:r>
              <a:rPr lang="de-DE" altLang="de-DE" sz="2400">
                <a:latin typeface="Arial" panose="020B0604020202020204" pitchFamily="34" charset="0"/>
              </a:rPr>
              <a:t> aus zwei oder mehreren Gemeindefeuerwehren</a:t>
            </a:r>
          </a:p>
          <a:p>
            <a:pPr eaLnBrk="1" hangingPunct="1">
              <a:spcBef>
                <a:spcPct val="35000"/>
              </a:spcBef>
              <a:buFontTx/>
              <a:buChar char="-"/>
            </a:pPr>
            <a:r>
              <a:rPr lang="de-DE" altLang="de-DE" sz="2400">
                <a:latin typeface="Arial" panose="020B0604020202020204" pitchFamily="34" charset="0"/>
              </a:rPr>
              <a:t> aus einer Werkfeuerwehr</a:t>
            </a:r>
          </a:p>
          <a:p>
            <a:pPr eaLnBrk="1" hangingPunct="1">
              <a:spcBef>
                <a:spcPct val="35000"/>
              </a:spcBef>
              <a:buFontTx/>
              <a:buChar char="-"/>
            </a:pPr>
            <a:r>
              <a:rPr lang="de-DE" altLang="de-DE" sz="2400">
                <a:latin typeface="Arial" panose="020B0604020202020204" pitchFamily="34" charset="0"/>
              </a:rPr>
              <a:t> gemischte Gruppen aus Gemeinde- und Werkfeuerwehren</a:t>
            </a:r>
          </a:p>
        </p:txBody>
      </p:sp>
      <p:grpSp>
        <p:nvGrpSpPr>
          <p:cNvPr id="10244" name="Group 128"/>
          <p:cNvGrpSpPr>
            <a:grpSpLocks/>
          </p:cNvGrpSpPr>
          <p:nvPr/>
        </p:nvGrpSpPr>
        <p:grpSpPr bwMode="auto">
          <a:xfrm>
            <a:off x="2624138" y="1230313"/>
            <a:ext cx="3384550" cy="2665412"/>
            <a:chOff x="1653" y="863"/>
            <a:chExt cx="2132" cy="1679"/>
          </a:xfrm>
        </p:grpSpPr>
        <p:sp>
          <p:nvSpPr>
            <p:cNvPr id="10245" name="AutoShape 53"/>
            <p:cNvSpPr>
              <a:spLocks noChangeArrowheads="1"/>
            </p:cNvSpPr>
            <p:nvPr/>
          </p:nvSpPr>
          <p:spPr bwMode="auto">
            <a:xfrm>
              <a:off x="2752" y="1379"/>
              <a:ext cx="483" cy="45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46" name="AutoShape 55"/>
            <p:cNvSpPr>
              <a:spLocks noChangeArrowheads="1"/>
            </p:cNvSpPr>
            <p:nvPr/>
          </p:nvSpPr>
          <p:spPr bwMode="auto">
            <a:xfrm>
              <a:off x="2927" y="1379"/>
              <a:ext cx="138" cy="6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47" name="Text Box 57"/>
            <p:cNvSpPr txBox="1">
              <a:spLocks noChangeArrowheads="1"/>
            </p:cNvSpPr>
            <p:nvPr/>
          </p:nvSpPr>
          <p:spPr bwMode="auto">
            <a:xfrm>
              <a:off x="2865" y="1480"/>
              <a:ext cx="413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b="1">
                  <a:latin typeface="Arial" panose="020B0604020202020204" pitchFamily="34" charset="0"/>
                </a:rPr>
                <a:t>W</a:t>
              </a:r>
            </a:p>
          </p:txBody>
        </p:sp>
        <p:sp>
          <p:nvSpPr>
            <p:cNvPr id="10248" name="AutoShape 58"/>
            <p:cNvSpPr>
              <a:spLocks noChangeArrowheads="1"/>
            </p:cNvSpPr>
            <p:nvPr/>
          </p:nvSpPr>
          <p:spPr bwMode="auto">
            <a:xfrm>
              <a:off x="2752" y="863"/>
              <a:ext cx="483" cy="452"/>
            </a:xfrm>
            <a:prstGeom prst="diamond">
              <a:avLst/>
            </a:prstGeom>
            <a:solidFill>
              <a:srgbClr val="33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49" name="Text Box 60"/>
            <p:cNvSpPr txBox="1">
              <a:spLocks noChangeArrowheads="1"/>
            </p:cNvSpPr>
            <p:nvPr/>
          </p:nvSpPr>
          <p:spPr bwMode="auto">
            <a:xfrm>
              <a:off x="2865" y="964"/>
              <a:ext cx="413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b="1">
                  <a:latin typeface="Arial" panose="020B0604020202020204" pitchFamily="34" charset="0"/>
                </a:rPr>
                <a:t>W</a:t>
              </a:r>
            </a:p>
          </p:txBody>
        </p:sp>
        <p:sp>
          <p:nvSpPr>
            <p:cNvPr id="10250" name="AutoShape 63"/>
            <p:cNvSpPr>
              <a:spLocks noChangeArrowheads="1"/>
            </p:cNvSpPr>
            <p:nvPr/>
          </p:nvSpPr>
          <p:spPr bwMode="auto">
            <a:xfrm>
              <a:off x="2202" y="1379"/>
              <a:ext cx="482" cy="452"/>
            </a:xfrm>
            <a:prstGeom prst="diamond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51" name="AutoShape 64"/>
            <p:cNvSpPr>
              <a:spLocks noChangeArrowheads="1"/>
            </p:cNvSpPr>
            <p:nvPr/>
          </p:nvSpPr>
          <p:spPr bwMode="auto">
            <a:xfrm>
              <a:off x="2376" y="1379"/>
              <a:ext cx="138" cy="6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52" name="Text Box 65"/>
            <p:cNvSpPr txBox="1">
              <a:spLocks noChangeArrowheads="1"/>
            </p:cNvSpPr>
            <p:nvPr/>
          </p:nvSpPr>
          <p:spPr bwMode="auto">
            <a:xfrm>
              <a:off x="2337" y="1453"/>
              <a:ext cx="27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b="1">
                  <a:latin typeface="Arial" panose="020B0604020202020204" pitchFamily="34" charset="0"/>
                </a:rPr>
                <a:t>A</a:t>
              </a:r>
            </a:p>
          </p:txBody>
        </p:sp>
        <p:sp>
          <p:nvSpPr>
            <p:cNvPr id="10253" name="AutoShape 66"/>
            <p:cNvSpPr>
              <a:spLocks noChangeArrowheads="1"/>
            </p:cNvSpPr>
            <p:nvPr/>
          </p:nvSpPr>
          <p:spPr bwMode="auto">
            <a:xfrm>
              <a:off x="2202" y="863"/>
              <a:ext cx="482" cy="452"/>
            </a:xfrm>
            <a:prstGeom prst="diamond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54" name="Text Box 67"/>
            <p:cNvSpPr txBox="1">
              <a:spLocks noChangeArrowheads="1"/>
            </p:cNvSpPr>
            <p:nvPr/>
          </p:nvSpPr>
          <p:spPr bwMode="auto">
            <a:xfrm>
              <a:off x="2340" y="964"/>
              <a:ext cx="344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b="1">
                  <a:latin typeface="Arial" panose="020B0604020202020204" pitchFamily="34" charset="0"/>
                </a:rPr>
                <a:t>A</a:t>
              </a:r>
            </a:p>
          </p:txBody>
        </p:sp>
        <p:sp>
          <p:nvSpPr>
            <p:cNvPr id="10255" name="AutoShape 68"/>
            <p:cNvSpPr>
              <a:spLocks noChangeArrowheads="1"/>
            </p:cNvSpPr>
            <p:nvPr/>
          </p:nvSpPr>
          <p:spPr bwMode="auto">
            <a:xfrm>
              <a:off x="3303" y="863"/>
              <a:ext cx="482" cy="45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56" name="Text Box 69"/>
            <p:cNvSpPr txBox="1">
              <a:spLocks noChangeArrowheads="1"/>
            </p:cNvSpPr>
            <p:nvPr/>
          </p:nvSpPr>
          <p:spPr bwMode="auto">
            <a:xfrm>
              <a:off x="3441" y="964"/>
              <a:ext cx="27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b="1">
                  <a:latin typeface="Arial" panose="020B0604020202020204" pitchFamily="34" charset="0"/>
                </a:rPr>
                <a:t>S</a:t>
              </a:r>
            </a:p>
          </p:txBody>
        </p:sp>
        <p:sp>
          <p:nvSpPr>
            <p:cNvPr id="10257" name="AutoShape 71"/>
            <p:cNvSpPr>
              <a:spLocks noChangeArrowheads="1"/>
            </p:cNvSpPr>
            <p:nvPr/>
          </p:nvSpPr>
          <p:spPr bwMode="auto">
            <a:xfrm>
              <a:off x="3303" y="1379"/>
              <a:ext cx="482" cy="452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58" name="AutoShape 72"/>
            <p:cNvSpPr>
              <a:spLocks noChangeArrowheads="1"/>
            </p:cNvSpPr>
            <p:nvPr/>
          </p:nvSpPr>
          <p:spPr bwMode="auto">
            <a:xfrm>
              <a:off x="3477" y="1379"/>
              <a:ext cx="138" cy="6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59" name="Text Box 73"/>
            <p:cNvSpPr txBox="1">
              <a:spLocks noChangeArrowheads="1"/>
            </p:cNvSpPr>
            <p:nvPr/>
          </p:nvSpPr>
          <p:spPr bwMode="auto">
            <a:xfrm>
              <a:off x="3441" y="1480"/>
              <a:ext cx="30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b="1">
                  <a:latin typeface="Arial" panose="020B0604020202020204" pitchFamily="34" charset="0"/>
                </a:rPr>
                <a:t>S</a:t>
              </a:r>
            </a:p>
          </p:txBody>
        </p:sp>
        <p:sp>
          <p:nvSpPr>
            <p:cNvPr id="10260" name="AutoShape 85"/>
            <p:cNvSpPr>
              <a:spLocks noChangeArrowheads="1"/>
            </p:cNvSpPr>
            <p:nvPr/>
          </p:nvSpPr>
          <p:spPr bwMode="auto">
            <a:xfrm>
              <a:off x="1653" y="1379"/>
              <a:ext cx="482" cy="45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61" name="Text Box 91"/>
            <p:cNvSpPr txBox="1">
              <a:spLocks noChangeArrowheads="1"/>
            </p:cNvSpPr>
            <p:nvPr/>
          </p:nvSpPr>
          <p:spPr bwMode="auto">
            <a:xfrm>
              <a:off x="1735" y="1477"/>
              <a:ext cx="54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b="1">
                  <a:latin typeface="Arial" panose="020B0604020202020204" pitchFamily="34" charset="0"/>
                </a:rPr>
                <a:t>Ma</a:t>
              </a:r>
            </a:p>
          </p:txBody>
        </p:sp>
        <p:sp>
          <p:nvSpPr>
            <p:cNvPr id="10262" name="AutoShape 92"/>
            <p:cNvSpPr>
              <a:spLocks noChangeArrowheads="1"/>
            </p:cNvSpPr>
            <p:nvPr/>
          </p:nvSpPr>
          <p:spPr bwMode="auto">
            <a:xfrm>
              <a:off x="1653" y="863"/>
              <a:ext cx="482" cy="452"/>
            </a:xfrm>
            <a:prstGeom prst="diamond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63" name="Text Box 93"/>
            <p:cNvSpPr txBox="1">
              <a:spLocks noChangeArrowheads="1"/>
            </p:cNvSpPr>
            <p:nvPr/>
          </p:nvSpPr>
          <p:spPr bwMode="auto">
            <a:xfrm>
              <a:off x="1735" y="961"/>
              <a:ext cx="54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b="1">
                  <a:latin typeface="Arial" panose="020B0604020202020204" pitchFamily="34" charset="0"/>
                </a:rPr>
                <a:t>Me</a:t>
              </a:r>
            </a:p>
          </p:txBody>
        </p:sp>
        <p:grpSp>
          <p:nvGrpSpPr>
            <p:cNvPr id="10264" name="Group 126"/>
            <p:cNvGrpSpPr>
              <a:grpSpLocks/>
            </p:cNvGrpSpPr>
            <p:nvPr/>
          </p:nvGrpSpPr>
          <p:grpSpPr bwMode="auto">
            <a:xfrm>
              <a:off x="2194" y="1994"/>
              <a:ext cx="482" cy="548"/>
              <a:chOff x="2194" y="1994"/>
              <a:chExt cx="482" cy="548"/>
            </a:xfrm>
          </p:grpSpPr>
          <p:sp>
            <p:nvSpPr>
              <p:cNvPr id="10265" name="AutoShape 79"/>
              <p:cNvSpPr>
                <a:spLocks noChangeArrowheads="1"/>
              </p:cNvSpPr>
              <p:nvPr/>
            </p:nvSpPr>
            <p:spPr bwMode="auto">
              <a:xfrm>
                <a:off x="2194" y="2090"/>
                <a:ext cx="482" cy="452"/>
              </a:xfrm>
              <a:prstGeom prst="diamond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66" name="AutoShape 80"/>
              <p:cNvSpPr>
                <a:spLocks noChangeArrowheads="1"/>
              </p:cNvSpPr>
              <p:nvPr/>
            </p:nvSpPr>
            <p:spPr bwMode="auto">
              <a:xfrm>
                <a:off x="2368" y="2090"/>
                <a:ext cx="138" cy="64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67" name="Oval 82"/>
              <p:cNvSpPr>
                <a:spLocks noChangeArrowheads="1"/>
              </p:cNvSpPr>
              <p:nvPr/>
            </p:nvSpPr>
            <p:spPr bwMode="auto">
              <a:xfrm>
                <a:off x="2333" y="1994"/>
                <a:ext cx="68" cy="6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68" name="Oval 121"/>
              <p:cNvSpPr>
                <a:spLocks noChangeArrowheads="1"/>
              </p:cNvSpPr>
              <p:nvPr/>
            </p:nvSpPr>
            <p:spPr bwMode="auto">
              <a:xfrm>
                <a:off x="2473" y="1994"/>
                <a:ext cx="68" cy="6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</p:grp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5256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Wiederholung der Leistungsübung</a:t>
            </a:r>
          </a:p>
        </p:txBody>
      </p:sp>
      <p:pic>
        <p:nvPicPr>
          <p:cNvPr id="130054" name="Picture 6" descr="MCNA01440_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1917700"/>
            <a:ext cx="1814513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7" descr="j02938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2060575"/>
            <a:ext cx="1744663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938213" y="4076700"/>
            <a:ext cx="23764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>
                <a:latin typeface="Arial" panose="020B0604020202020204" pitchFamily="34" charset="0"/>
              </a:rPr>
              <a:t>nicht bestanden</a:t>
            </a:r>
          </a:p>
        </p:txBody>
      </p:sp>
      <p:sp>
        <p:nvSpPr>
          <p:cNvPr id="130057" name="Line 9"/>
          <p:cNvSpPr>
            <a:spLocks noChangeShapeType="1"/>
          </p:cNvSpPr>
          <p:nvPr/>
        </p:nvSpPr>
        <p:spPr bwMode="auto">
          <a:xfrm>
            <a:off x="4017963" y="4429125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auto">
          <a:xfrm>
            <a:off x="5372100" y="4005263"/>
            <a:ext cx="2808288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>
                <a:latin typeface="Arial" panose="020B0604020202020204" pitchFamily="34" charset="0"/>
              </a:rPr>
              <a:t>Wiederholung erst in der folgenden Kalenderwoche möglich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3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3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0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30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6" grpId="0"/>
      <p:bldP spid="1300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5183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 b="1">
                <a:latin typeface="Arial" panose="020B0604020202020204" pitchFamily="34" charset="0"/>
              </a:rPr>
              <a:t>Technische Ausrüstung</a:t>
            </a:r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900113" y="1484313"/>
            <a:ext cx="7632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solidFill>
                  <a:srgbClr val="CC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 </a:t>
            </a:r>
            <a:r>
              <a:rPr lang="de-DE" altLang="de-DE"/>
              <a:t>Die Leistungsübung Löscheinsatz kann mit allen genormten Lösch-</a:t>
            </a:r>
            <a:br>
              <a:rPr lang="de-DE" altLang="de-DE"/>
            </a:br>
            <a:r>
              <a:rPr lang="de-DE" altLang="de-DE"/>
              <a:t>     fahrzeugen mit Staffel- oder Gruppenbesatzung durchgeführt werden. </a:t>
            </a:r>
            <a:endParaRPr lang="de-DE" altLang="de-DE" sz="2400">
              <a:solidFill>
                <a:srgbClr val="CC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755650" y="981075"/>
            <a:ext cx="4032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400">
                <a:latin typeface="Arial" panose="020B0604020202020204" pitchFamily="34" charset="0"/>
              </a:rPr>
              <a:t>Teilnahme möglich mit: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763713" y="2979738"/>
            <a:ext cx="6507162" cy="1336675"/>
            <a:chOff x="1111" y="1821"/>
            <a:chExt cx="4099" cy="842"/>
          </a:xfrm>
        </p:grpSpPr>
        <p:sp>
          <p:nvSpPr>
            <p:cNvPr id="12300" name="WordArt 10"/>
            <p:cNvSpPr>
              <a:spLocks noChangeArrowheads="1" noChangeShapeType="1" noTextEdit="1"/>
            </p:cNvSpPr>
            <p:nvPr/>
          </p:nvSpPr>
          <p:spPr bwMode="auto">
            <a:xfrm rot="5400000">
              <a:off x="862" y="2113"/>
              <a:ext cx="726" cy="227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lang="de-DE" sz="1600" i="1" kern="10">
                  <a:ln w="952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rgbClr val="800000"/>
                  </a:solidFill>
                  <a:effectLst>
                    <a:outerShdw dist="35921" dir="2700000" algn="ctr" rotWithShape="0">
                      <a:srgbClr val="B2B2B2">
                        <a:alpha val="79999"/>
                      </a:srgbClr>
                    </a:outerShdw>
                  </a:effectLst>
                  <a:latin typeface="Arial Black" panose="020B0A04020102020204" pitchFamily="34" charset="0"/>
                </a:rPr>
                <a:t>Achtung</a:t>
              </a:r>
            </a:p>
          </p:txBody>
        </p:sp>
        <p:sp>
          <p:nvSpPr>
            <p:cNvPr id="12301" name="Text Box 11"/>
            <p:cNvSpPr txBox="1">
              <a:spLocks noChangeArrowheads="1"/>
            </p:cNvSpPr>
            <p:nvPr/>
          </p:nvSpPr>
          <p:spPr bwMode="auto">
            <a:xfrm>
              <a:off x="1384" y="1821"/>
              <a:ext cx="3826" cy="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just" eaLnBrk="1" hangingPunct="1">
                <a:lnSpc>
                  <a:spcPct val="85000"/>
                </a:lnSpc>
                <a:spcBef>
                  <a:spcPct val="100000"/>
                </a:spcBef>
              </a:pPr>
              <a:r>
                <a:rPr lang="de-DE" altLang="de-DE" sz="2400">
                  <a:solidFill>
                    <a:srgbClr val="3366FF"/>
                  </a:solidFill>
                  <a:latin typeface="Arial" panose="020B0604020202020204" pitchFamily="34" charset="0"/>
                </a:rPr>
                <a:t>Ergänzende Geräte sind im Fahrzeug sicher zu lagern und müssen unfallfrei entnommen werden können, bzw. neben dem Fahrzeug bereit gelegt werden!</a:t>
              </a:r>
            </a:p>
          </p:txBody>
        </p:sp>
      </p:grp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3492500" y="5102225"/>
            <a:ext cx="5327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latin typeface="Arial" panose="020B0604020202020204" pitchFamily="34" charset="0"/>
              </a:rPr>
              <a:t>Kommunikationsmittel (2m-Bereich)</a:t>
            </a:r>
          </a:p>
        </p:txBody>
      </p:sp>
      <p:pic>
        <p:nvPicPr>
          <p:cNvPr id="133133" name="Picture 13" descr="MCj028055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814888"/>
            <a:ext cx="1101725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4" name="Rectangle 24"/>
          <p:cNvSpPr>
            <a:spLocks noChangeArrowheads="1"/>
          </p:cNvSpPr>
          <p:nvPr/>
        </p:nvSpPr>
        <p:spPr bwMode="auto">
          <a:xfrm>
            <a:off x="3487738" y="5465763"/>
            <a:ext cx="1150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latin typeface="Arial" panose="020B0604020202020204" pitchFamily="34" charset="0"/>
              </a:rPr>
              <a:t>Bronze</a:t>
            </a:r>
          </a:p>
        </p:txBody>
      </p:sp>
      <p:pic>
        <p:nvPicPr>
          <p:cNvPr id="133134" name="Picture 14" descr="MCj028055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88" y="4670425"/>
            <a:ext cx="1101725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5" name="Picture 15" descr="MCj028055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25" y="4525963"/>
            <a:ext cx="1101725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5" name="Rectangle 25"/>
          <p:cNvSpPr>
            <a:spLocks noChangeArrowheads="1"/>
          </p:cNvSpPr>
          <p:nvPr/>
        </p:nvSpPr>
        <p:spPr bwMode="auto">
          <a:xfrm>
            <a:off x="4602163" y="5461000"/>
            <a:ext cx="22336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de-DE" altLang="de-DE" sz="2400">
                <a:latin typeface="Arial" panose="020B0604020202020204" pitchFamily="34" charset="0"/>
              </a:rPr>
              <a:t>- Silber / Gold -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3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5" grpId="0"/>
      <p:bldP spid="133127" grpId="0"/>
      <p:bldP spid="133144" grpId="0"/>
      <p:bldP spid="133144" grpId="1"/>
      <p:bldP spid="133145" grpId="0"/>
    </p:bldLst>
  </p:timing>
</p:sld>
</file>

<file path=ppt/theme/theme1.xml><?xml version="1.0" encoding="utf-8"?>
<a:theme xmlns:a="http://schemas.openxmlformats.org/drawingml/2006/main" name="Gewebe">
  <a:themeElements>
    <a:clrScheme name="Gewebe 8">
      <a:dk1>
        <a:srgbClr val="000000"/>
      </a:dk1>
      <a:lt1>
        <a:srgbClr val="DCE8F4"/>
      </a:lt1>
      <a:dk2>
        <a:srgbClr val="7B9CB5"/>
      </a:dk2>
      <a:lt2>
        <a:srgbClr val="969696"/>
      </a:lt2>
      <a:accent1>
        <a:srgbClr val="FFFFFF"/>
      </a:accent1>
      <a:accent2>
        <a:srgbClr val="00BAB6"/>
      </a:accent2>
      <a:accent3>
        <a:srgbClr val="EBF2F8"/>
      </a:accent3>
      <a:accent4>
        <a:srgbClr val="000000"/>
      </a:accent4>
      <a:accent5>
        <a:srgbClr val="FFFFFF"/>
      </a:accent5>
      <a:accent6>
        <a:srgbClr val="00A8A5"/>
      </a:accent6>
      <a:hlink>
        <a:srgbClr val="8A8AD8"/>
      </a:hlink>
      <a:folHlink>
        <a:srgbClr val="242492"/>
      </a:folHlink>
    </a:clrScheme>
    <a:fontScheme name="Geweb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webe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webe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0</TotalTime>
  <Words>2543</Words>
  <Application>Microsoft Office PowerPoint</Application>
  <PresentationFormat>Bildschirmpräsentation (4:3)</PresentationFormat>
  <Paragraphs>496</Paragraphs>
  <Slides>39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6" baseType="lpstr">
      <vt:lpstr>Tahoma</vt:lpstr>
      <vt:lpstr>Arial</vt:lpstr>
      <vt:lpstr>Wingdings</vt:lpstr>
      <vt:lpstr>Garamond</vt:lpstr>
      <vt:lpstr>Comic Sans MS</vt:lpstr>
      <vt:lpstr>Gewebe</vt:lpstr>
      <vt:lpstr>CorelDRAW 12.0 Graphic</vt:lpstr>
      <vt:lpstr>Feuerwehr – Leistungsabzeichen in Baden - Württemberg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/>
  <cp:lastModifiedBy/>
  <cp:revision>258</cp:revision>
  <dcterms:created xsi:type="dcterms:W3CDTF">2005-11-09T12:23:02Z</dcterms:created>
  <dcterms:modified xsi:type="dcterms:W3CDTF">2021-03-05T08:01:03Z</dcterms:modified>
</cp:coreProperties>
</file>